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47" r:id="rId2"/>
    <p:sldId id="330" r:id="rId3"/>
    <p:sldId id="360" r:id="rId4"/>
    <p:sldId id="361" r:id="rId5"/>
    <p:sldId id="271" r:id="rId6"/>
    <p:sldId id="282" r:id="rId7"/>
    <p:sldId id="623" r:id="rId8"/>
    <p:sldId id="735" r:id="rId9"/>
    <p:sldId id="734" r:id="rId10"/>
    <p:sldId id="746" r:id="rId11"/>
    <p:sldId id="365" r:id="rId12"/>
    <p:sldId id="791" r:id="rId13"/>
    <p:sldId id="300" r:id="rId14"/>
    <p:sldId id="292" r:id="rId15"/>
    <p:sldId id="291" r:id="rId16"/>
    <p:sldId id="293" r:id="rId17"/>
    <p:sldId id="349" r:id="rId18"/>
    <p:sldId id="789" r:id="rId19"/>
    <p:sldId id="790" r:id="rId20"/>
    <p:sldId id="295" r:id="rId21"/>
    <p:sldId id="356" r:id="rId22"/>
    <p:sldId id="313" r:id="rId23"/>
    <p:sldId id="296" r:id="rId24"/>
    <p:sldId id="297" r:id="rId25"/>
    <p:sldId id="306" r:id="rId26"/>
    <p:sldId id="307" r:id="rId27"/>
    <p:sldId id="303" r:id="rId28"/>
    <p:sldId id="366" r:id="rId29"/>
    <p:sldId id="363" r:id="rId30"/>
    <p:sldId id="367" r:id="rId31"/>
    <p:sldId id="358" r:id="rId32"/>
    <p:sldId id="357" r:id="rId33"/>
    <p:sldId id="359" r:id="rId34"/>
    <p:sldId id="362" r:id="rId35"/>
    <p:sldId id="364" r:id="rId36"/>
    <p:sldId id="792" r:id="rId37"/>
    <p:sldId id="793" r:id="rId38"/>
    <p:sldId id="794" r:id="rId39"/>
    <p:sldId id="328" r:id="rId40"/>
    <p:sldId id="351" r:id="rId41"/>
    <p:sldId id="335" r:id="rId42"/>
    <p:sldId id="355" r:id="rId43"/>
    <p:sldId id="315" r:id="rId44"/>
  </p:sldIdLst>
  <p:sldSz cx="9144000" cy="6858000" type="screen4x3"/>
  <p:notesSz cx="6888163" cy="96774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o Berardi" initials="RB" lastIdx="1" clrIdx="0">
    <p:extLst>
      <p:ext uri="{19B8F6BF-5375-455C-9EA6-DF929625EA0E}">
        <p15:presenceInfo xmlns:p15="http://schemas.microsoft.com/office/powerpoint/2012/main" userId="6a0048982e2fb8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19D"/>
    <a:srgbClr val="006600"/>
    <a:srgbClr val="0000FF"/>
    <a:srgbClr val="008000"/>
    <a:srgbClr val="CCCC00"/>
    <a:srgbClr val="00579F"/>
    <a:srgbClr val="443D32"/>
    <a:srgbClr val="003968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3" autoAdjust="0"/>
    <p:restoredTop sz="94660"/>
  </p:normalViewPr>
  <p:slideViewPr>
    <p:cSldViewPr>
      <p:cViewPr varScale="1">
        <p:scale>
          <a:sx n="113" d="100"/>
          <a:sy n="113" d="100"/>
        </p:scale>
        <p:origin x="49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oberto%20Berardi\Desktop\ETS\Tissue%20world%20Nice\Tissue%20World%202011\Correlazione%20Cons%20tissue%20Procapite%20Attesa%20vita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703681835361197E-2"/>
          <c:y val="0.103333444950442"/>
          <c:w val="0.89496858800643309"/>
          <c:h val="0.7662233607167306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0000FF"/>
              </a:solidFill>
            </c:spPr>
          </c:marker>
          <c:dPt>
            <c:idx val="3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74F-4C5B-ADDB-B982F419D073}"/>
              </c:ext>
            </c:extLst>
          </c:dPt>
          <c:dPt>
            <c:idx val="6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474F-4C5B-ADDB-B982F419D073}"/>
              </c:ext>
            </c:extLst>
          </c:dPt>
          <c:dPt>
            <c:idx val="10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474F-4C5B-ADDB-B982F419D073}"/>
              </c:ext>
            </c:extLst>
          </c:dPt>
          <c:dPt>
            <c:idx val="11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474F-4C5B-ADDB-B982F419D073}"/>
              </c:ext>
            </c:extLst>
          </c:dPt>
          <c:dPt>
            <c:idx val="13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474F-4C5B-ADDB-B982F419D073}"/>
              </c:ext>
            </c:extLst>
          </c:dPt>
          <c:dPt>
            <c:idx val="16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474F-4C5B-ADDB-B982F419D073}"/>
              </c:ext>
            </c:extLst>
          </c:dPt>
          <c:dPt>
            <c:idx val="25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474F-4C5B-ADDB-B982F419D073}"/>
              </c:ext>
            </c:extLst>
          </c:dPt>
          <c:dPt>
            <c:idx val="31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474F-4C5B-ADDB-B982F419D073}"/>
              </c:ext>
            </c:extLst>
          </c:dPt>
          <c:dPt>
            <c:idx val="32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474F-4C5B-ADDB-B982F419D073}"/>
              </c:ext>
            </c:extLst>
          </c:dPt>
          <c:dPt>
            <c:idx val="34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474F-4C5B-ADDB-B982F419D073}"/>
              </c:ext>
            </c:extLst>
          </c:dPt>
          <c:dPt>
            <c:idx val="53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474F-4C5B-ADDB-B982F419D073}"/>
              </c:ext>
            </c:extLst>
          </c:dPt>
          <c:dPt>
            <c:idx val="54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474F-4C5B-ADDB-B982F419D073}"/>
              </c:ext>
            </c:extLst>
          </c:dPt>
          <c:dPt>
            <c:idx val="56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474F-4C5B-ADDB-B982F419D073}"/>
              </c:ext>
            </c:extLst>
          </c:dPt>
          <c:dPt>
            <c:idx val="58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474F-4C5B-ADDB-B982F419D073}"/>
              </c:ext>
            </c:extLst>
          </c:dPt>
          <c:dPt>
            <c:idx val="62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474F-4C5B-ADDB-B982F419D073}"/>
              </c:ext>
            </c:extLst>
          </c:dPt>
          <c:trendline>
            <c:spPr>
              <a:ln w="31750">
                <a:solidFill>
                  <a:srgbClr val="00B050"/>
                </a:solidFill>
                <a:prstDash val="dash"/>
              </a:ln>
            </c:spPr>
            <c:trendlineType val="log"/>
            <c:dispRSqr val="1"/>
            <c:dispEq val="0"/>
            <c:trendlineLbl>
              <c:layout>
                <c:manualLayout>
                  <c:x val="4.3918359236255353E-2"/>
                  <c:y val="0.5905536580647081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 b="1"/>
                  </a:pPr>
                  <a:endParaRPr lang="it-IT"/>
                </a:p>
              </c:txPr>
            </c:trendlineLbl>
          </c:trendline>
          <c:xVal>
            <c:numRef>
              <c:f>'Foglio1 (2)'!$B$3:$B$75</c:f>
              <c:numCache>
                <c:formatCode>#.#00</c:formatCode>
                <c:ptCount val="73"/>
                <c:pt idx="0">
                  <c:v>16.399999999999999</c:v>
                </c:pt>
                <c:pt idx="1">
                  <c:v>16.8</c:v>
                </c:pt>
                <c:pt idx="2">
                  <c:v>17.8</c:v>
                </c:pt>
                <c:pt idx="3">
                  <c:v>19.600000000000001</c:v>
                </c:pt>
                <c:pt idx="4">
                  <c:v>15.3</c:v>
                </c:pt>
                <c:pt idx="5">
                  <c:v>12.9</c:v>
                </c:pt>
                <c:pt idx="6">
                  <c:v>15.9</c:v>
                </c:pt>
                <c:pt idx="7">
                  <c:v>14.7</c:v>
                </c:pt>
                <c:pt idx="8">
                  <c:v>13.4</c:v>
                </c:pt>
                <c:pt idx="9">
                  <c:v>17</c:v>
                </c:pt>
                <c:pt idx="10">
                  <c:v>16.5</c:v>
                </c:pt>
                <c:pt idx="11">
                  <c:v>13.6</c:v>
                </c:pt>
                <c:pt idx="12">
                  <c:v>15.5</c:v>
                </c:pt>
                <c:pt idx="13">
                  <c:v>13.5</c:v>
                </c:pt>
                <c:pt idx="14">
                  <c:v>11.4</c:v>
                </c:pt>
                <c:pt idx="15">
                  <c:v>14.8</c:v>
                </c:pt>
                <c:pt idx="16">
                  <c:v>1.7</c:v>
                </c:pt>
                <c:pt idx="17">
                  <c:v>0.78</c:v>
                </c:pt>
                <c:pt idx="18">
                  <c:v>4.3</c:v>
                </c:pt>
                <c:pt idx="19">
                  <c:v>8.5</c:v>
                </c:pt>
                <c:pt idx="20">
                  <c:v>8</c:v>
                </c:pt>
                <c:pt idx="21">
                  <c:v>7.5</c:v>
                </c:pt>
                <c:pt idx="22">
                  <c:v>8.9</c:v>
                </c:pt>
                <c:pt idx="23">
                  <c:v>5.2</c:v>
                </c:pt>
                <c:pt idx="24">
                  <c:v>5.3</c:v>
                </c:pt>
                <c:pt idx="25">
                  <c:v>4.8</c:v>
                </c:pt>
                <c:pt idx="26">
                  <c:v>2.8</c:v>
                </c:pt>
                <c:pt idx="27">
                  <c:v>3.2</c:v>
                </c:pt>
                <c:pt idx="28">
                  <c:v>7.2</c:v>
                </c:pt>
                <c:pt idx="29">
                  <c:v>14.4</c:v>
                </c:pt>
                <c:pt idx="30">
                  <c:v>1</c:v>
                </c:pt>
                <c:pt idx="31">
                  <c:v>23.3</c:v>
                </c:pt>
                <c:pt idx="32">
                  <c:v>24.4</c:v>
                </c:pt>
                <c:pt idx="33">
                  <c:v>4.7</c:v>
                </c:pt>
                <c:pt idx="34">
                  <c:v>3.9</c:v>
                </c:pt>
                <c:pt idx="35">
                  <c:v>9.4</c:v>
                </c:pt>
                <c:pt idx="36">
                  <c:v>3.7</c:v>
                </c:pt>
                <c:pt idx="37">
                  <c:v>9.5</c:v>
                </c:pt>
                <c:pt idx="38">
                  <c:v>3.3</c:v>
                </c:pt>
                <c:pt idx="39">
                  <c:v>4.5</c:v>
                </c:pt>
                <c:pt idx="40">
                  <c:v>3</c:v>
                </c:pt>
                <c:pt idx="41">
                  <c:v>7.6</c:v>
                </c:pt>
                <c:pt idx="42">
                  <c:v>1.9</c:v>
                </c:pt>
                <c:pt idx="43">
                  <c:v>5.3</c:v>
                </c:pt>
                <c:pt idx="44">
                  <c:v>0.71</c:v>
                </c:pt>
                <c:pt idx="45">
                  <c:v>14.7</c:v>
                </c:pt>
                <c:pt idx="46">
                  <c:v>3.1</c:v>
                </c:pt>
                <c:pt idx="47">
                  <c:v>7.4</c:v>
                </c:pt>
                <c:pt idx="48">
                  <c:v>7.6</c:v>
                </c:pt>
                <c:pt idx="49">
                  <c:v>4.2</c:v>
                </c:pt>
                <c:pt idx="50">
                  <c:v>1.6</c:v>
                </c:pt>
                <c:pt idx="51">
                  <c:v>2.1</c:v>
                </c:pt>
                <c:pt idx="52">
                  <c:v>6.8</c:v>
                </c:pt>
                <c:pt idx="53">
                  <c:v>14</c:v>
                </c:pt>
                <c:pt idx="54">
                  <c:v>2.8</c:v>
                </c:pt>
                <c:pt idx="55">
                  <c:v>15.2</c:v>
                </c:pt>
                <c:pt idx="56">
                  <c:v>0.05</c:v>
                </c:pt>
                <c:pt idx="57">
                  <c:v>0.56999999999999995</c:v>
                </c:pt>
                <c:pt idx="58">
                  <c:v>8.8000000000000007</c:v>
                </c:pt>
                <c:pt idx="59">
                  <c:v>4.5</c:v>
                </c:pt>
                <c:pt idx="60">
                  <c:v>0.48</c:v>
                </c:pt>
                <c:pt idx="61">
                  <c:v>9.5</c:v>
                </c:pt>
                <c:pt idx="62">
                  <c:v>14.5</c:v>
                </c:pt>
                <c:pt idx="63">
                  <c:v>1.5</c:v>
                </c:pt>
                <c:pt idx="64">
                  <c:v>0.44</c:v>
                </c:pt>
                <c:pt idx="65">
                  <c:v>0.25</c:v>
                </c:pt>
                <c:pt idx="66">
                  <c:v>0.57999999999999996</c:v>
                </c:pt>
                <c:pt idx="67">
                  <c:v>0.5</c:v>
                </c:pt>
                <c:pt idx="68">
                  <c:v>0.52</c:v>
                </c:pt>
                <c:pt idx="69">
                  <c:v>0.43</c:v>
                </c:pt>
                <c:pt idx="70">
                  <c:v>4.2</c:v>
                </c:pt>
                <c:pt idx="71">
                  <c:v>13.7</c:v>
                </c:pt>
                <c:pt idx="72">
                  <c:v>15.8</c:v>
                </c:pt>
              </c:numCache>
            </c:numRef>
          </c:xVal>
          <c:yVal>
            <c:numRef>
              <c:f>'Foglio1 (2)'!$C$3:$C$75</c:f>
              <c:numCache>
                <c:formatCode>#.#00</c:formatCode>
                <c:ptCount val="73"/>
                <c:pt idx="0">
                  <c:v>78.319999999999993</c:v>
                </c:pt>
                <c:pt idx="1">
                  <c:v>79.09</c:v>
                </c:pt>
                <c:pt idx="2">
                  <c:v>80.290000000000006</c:v>
                </c:pt>
                <c:pt idx="3">
                  <c:v>80.75</c:v>
                </c:pt>
                <c:pt idx="4">
                  <c:v>79.64</c:v>
                </c:pt>
                <c:pt idx="5">
                  <c:v>79.209999999999994</c:v>
                </c:pt>
                <c:pt idx="6">
                  <c:v>79.48</c:v>
                </c:pt>
                <c:pt idx="7">
                  <c:v>79.400000000000006</c:v>
                </c:pt>
                <c:pt idx="8">
                  <c:v>79.650000000000006</c:v>
                </c:pt>
                <c:pt idx="9">
                  <c:v>81.45</c:v>
                </c:pt>
                <c:pt idx="10">
                  <c:v>79.3</c:v>
                </c:pt>
                <c:pt idx="11">
                  <c:v>80.47</c:v>
                </c:pt>
                <c:pt idx="12">
                  <c:v>78.665999999999997</c:v>
                </c:pt>
                <c:pt idx="13">
                  <c:v>81.180000000000007</c:v>
                </c:pt>
                <c:pt idx="14">
                  <c:v>78.2</c:v>
                </c:pt>
                <c:pt idx="15">
                  <c:v>80.28</c:v>
                </c:pt>
                <c:pt idx="16">
                  <c:v>65.33</c:v>
                </c:pt>
                <c:pt idx="17">
                  <c:v>68.84</c:v>
                </c:pt>
                <c:pt idx="18">
                  <c:v>72.53</c:v>
                </c:pt>
                <c:pt idx="19">
                  <c:v>75.53</c:v>
                </c:pt>
                <c:pt idx="20">
                  <c:v>76.22</c:v>
                </c:pt>
                <c:pt idx="21">
                  <c:v>72.959999999999994</c:v>
                </c:pt>
                <c:pt idx="22">
                  <c:v>72.989999999999995</c:v>
                </c:pt>
                <c:pt idx="23">
                  <c:v>71.239999999999995</c:v>
                </c:pt>
                <c:pt idx="24">
                  <c:v>71.7</c:v>
                </c:pt>
                <c:pt idx="25">
                  <c:v>75.150000000000006</c:v>
                </c:pt>
                <c:pt idx="26">
                  <c:v>72.040000000000006</c:v>
                </c:pt>
                <c:pt idx="27">
                  <c:v>73.625</c:v>
                </c:pt>
                <c:pt idx="28">
                  <c:v>74.2</c:v>
                </c:pt>
                <c:pt idx="29">
                  <c:v>77.599999999999994</c:v>
                </c:pt>
                <c:pt idx="30">
                  <c:v>67.31</c:v>
                </c:pt>
                <c:pt idx="31">
                  <c:v>80.36</c:v>
                </c:pt>
                <c:pt idx="32">
                  <c:v>77.930000000000007</c:v>
                </c:pt>
                <c:pt idx="33">
                  <c:v>74.772999999999996</c:v>
                </c:pt>
                <c:pt idx="34">
                  <c:v>71.668999999999997</c:v>
                </c:pt>
                <c:pt idx="35">
                  <c:v>77.930000000000007</c:v>
                </c:pt>
                <c:pt idx="36">
                  <c:v>72.25</c:v>
                </c:pt>
                <c:pt idx="37">
                  <c:v>78.480999999999995</c:v>
                </c:pt>
                <c:pt idx="38">
                  <c:v>74.674000000000007</c:v>
                </c:pt>
                <c:pt idx="39">
                  <c:v>70.734999999999999</c:v>
                </c:pt>
                <c:pt idx="40">
                  <c:v>69.641000000000005</c:v>
                </c:pt>
                <c:pt idx="41">
                  <c:v>75.488</c:v>
                </c:pt>
                <c:pt idx="42">
                  <c:v>72.462999999999994</c:v>
                </c:pt>
                <c:pt idx="43">
                  <c:v>73.248999999999995</c:v>
                </c:pt>
                <c:pt idx="44">
                  <c:v>70.617999999999995</c:v>
                </c:pt>
                <c:pt idx="45">
                  <c:v>80.02</c:v>
                </c:pt>
                <c:pt idx="46">
                  <c:v>71.918999999999997</c:v>
                </c:pt>
                <c:pt idx="47">
                  <c:v>77.257999999999996</c:v>
                </c:pt>
                <c:pt idx="48">
                  <c:v>71.5</c:v>
                </c:pt>
                <c:pt idx="49">
                  <c:v>72.209000000000003</c:v>
                </c:pt>
                <c:pt idx="50">
                  <c:v>73.644999999999996</c:v>
                </c:pt>
                <c:pt idx="51">
                  <c:v>71.396000000000001</c:v>
                </c:pt>
                <c:pt idx="52">
                  <c:v>77.055000000000007</c:v>
                </c:pt>
                <c:pt idx="53">
                  <c:v>82.27</c:v>
                </c:pt>
                <c:pt idx="54">
                  <c:v>72.555000000000007</c:v>
                </c:pt>
                <c:pt idx="55">
                  <c:v>81.924000000000007</c:v>
                </c:pt>
                <c:pt idx="56">
                  <c:v>62.738</c:v>
                </c:pt>
                <c:pt idx="57">
                  <c:v>69.697000000000003</c:v>
                </c:pt>
                <c:pt idx="58">
                  <c:v>78.584999999999994</c:v>
                </c:pt>
                <c:pt idx="59">
                  <c:v>73.656999999999996</c:v>
                </c:pt>
                <c:pt idx="60">
                  <c:v>71.066999999999993</c:v>
                </c:pt>
                <c:pt idx="61">
                  <c:v>79.626999999999995</c:v>
                </c:pt>
                <c:pt idx="62">
                  <c:v>77.25</c:v>
                </c:pt>
                <c:pt idx="63">
                  <c:v>68.421999999999997</c:v>
                </c:pt>
                <c:pt idx="64">
                  <c:v>73.828000000000003</c:v>
                </c:pt>
                <c:pt idx="65">
                  <c:v>71.698999999999998</c:v>
                </c:pt>
                <c:pt idx="66">
                  <c:v>69.542000000000002</c:v>
                </c:pt>
                <c:pt idx="67">
                  <c:v>52.456000000000003</c:v>
                </c:pt>
                <c:pt idx="68">
                  <c:v>70.442999999999998</c:v>
                </c:pt>
                <c:pt idx="69">
                  <c:v>47.27</c:v>
                </c:pt>
                <c:pt idx="70">
                  <c:v>51.802999999999997</c:v>
                </c:pt>
                <c:pt idx="71">
                  <c:v>81.44</c:v>
                </c:pt>
                <c:pt idx="72">
                  <c:v>79.799000000000007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474F-4C5B-ADDB-B982F419D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3061432"/>
        <c:axId val="263066136"/>
      </c:scatterChart>
      <c:valAx>
        <c:axId val="263061432"/>
        <c:scaling>
          <c:orientation val="minMax"/>
          <c:max val="26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it-IT" sz="1600" dirty="0"/>
                  <a:t>Per</a:t>
                </a:r>
                <a:r>
                  <a:rPr lang="it-IT" sz="1600" baseline="0" dirty="0"/>
                  <a:t> Capita Tissue Consumption - Kg</a:t>
                </a:r>
                <a:endParaRPr lang="it-IT" sz="1600" dirty="0"/>
              </a:p>
            </c:rich>
          </c:tx>
          <c:layout>
            <c:manualLayout>
              <c:xMode val="edge"/>
              <c:yMode val="edge"/>
              <c:x val="0.47095033453822388"/>
              <c:y val="0.91991236395065157"/>
            </c:manualLayout>
          </c:layout>
          <c:overlay val="0"/>
        </c:title>
        <c:numFmt formatCode="#.#00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it-IT"/>
          </a:p>
        </c:txPr>
        <c:crossAx val="263066136"/>
        <c:crosses val="autoZero"/>
        <c:crossBetween val="midCat"/>
      </c:valAx>
      <c:valAx>
        <c:axId val="263066136"/>
        <c:scaling>
          <c:orientation val="minMax"/>
          <c:max val="85"/>
          <c:min val="6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 sz="1600" noProof="0"/>
                </a:pPr>
                <a:r>
                  <a:rPr lang="en-US" sz="1600" noProof="0" dirty="0"/>
                  <a:t>Life expectancy - Years</a:t>
                </a:r>
              </a:p>
            </c:rich>
          </c:tx>
          <c:layout>
            <c:manualLayout>
              <c:xMode val="edge"/>
              <c:yMode val="edge"/>
              <c:x val="8.2942456974421117E-4"/>
              <c:y val="0.26755562692215906"/>
            </c:manualLayout>
          </c:layout>
          <c:overlay val="0"/>
        </c:title>
        <c:numFmt formatCode="#.#00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it-IT"/>
          </a:p>
        </c:txPr>
        <c:crossAx val="263061432"/>
        <c:crosses val="autoZero"/>
        <c:crossBetween val="midCat"/>
      </c:valAx>
      <c:spPr>
        <a:gradFill>
          <a:gsLst>
            <a:gs pos="0">
              <a:schemeClr val="tx2">
                <a:lumMod val="20000"/>
                <a:lumOff val="80000"/>
              </a:schemeClr>
            </a:gs>
            <a:gs pos="41000">
              <a:schemeClr val="accent1">
                <a:lumMod val="20000"/>
                <a:lumOff val="80000"/>
              </a:schemeClr>
            </a:gs>
            <a:gs pos="75000">
              <a:srgbClr val="C4D6EB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484188"/>
          </a:xfrm>
          <a:prstGeom prst="rect">
            <a:avLst/>
          </a:prstGeom>
        </p:spPr>
        <p:txBody>
          <a:bodyPr vert="horz" lIns="94659" tIns="47329" rIns="94659" bIns="4732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484188"/>
          </a:xfrm>
          <a:prstGeom prst="rect">
            <a:avLst/>
          </a:prstGeom>
        </p:spPr>
        <p:txBody>
          <a:bodyPr vert="horz" lIns="94659" tIns="47329" rIns="94659" bIns="4732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11D8FC7-F150-4297-B94C-F77608CB18F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5488"/>
            <a:ext cx="4837113" cy="3629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9" tIns="47329" rIns="94659" bIns="47329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8975" y="4597400"/>
            <a:ext cx="5510213" cy="4354513"/>
          </a:xfrm>
          <a:prstGeom prst="rect">
            <a:avLst/>
          </a:prstGeom>
        </p:spPr>
        <p:txBody>
          <a:bodyPr vert="horz" lIns="94659" tIns="47329" rIns="94659" bIns="47329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191625"/>
            <a:ext cx="2984500" cy="484188"/>
          </a:xfrm>
          <a:prstGeom prst="rect">
            <a:avLst/>
          </a:prstGeom>
        </p:spPr>
        <p:txBody>
          <a:bodyPr vert="horz" lIns="94659" tIns="47329" rIns="94659" bIns="4732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191625"/>
            <a:ext cx="2984500" cy="484188"/>
          </a:xfrm>
          <a:prstGeom prst="rect">
            <a:avLst/>
          </a:prstGeom>
        </p:spPr>
        <p:txBody>
          <a:bodyPr vert="horz" wrap="square" lIns="94659" tIns="47329" rIns="94659" bIns="4732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6B0B28-737A-44B7-919C-19EAE420E2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0824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4A07F9-E343-4FD3-8E97-FCCD015C753C}" type="slidenum">
              <a:rPr lang="it-IT" altLang="it-IT" smtClean="0"/>
              <a:pPr>
                <a:spcBef>
                  <a:spcPct val="0"/>
                </a:spcBef>
              </a:pPr>
              <a:t>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06740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475354-BADA-4F17-907B-0A8FA1E13ECF}" type="slidenum">
              <a:rPr lang="it-IT" altLang="it-IT" smtClean="0"/>
              <a:pPr>
                <a:spcBef>
                  <a:spcPct val="0"/>
                </a:spcBef>
              </a:pPr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3885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430323-69C3-4392-B6DE-01EB7280222F}" type="slidenum">
              <a:rPr lang="it-IT" altLang="it-IT" smtClean="0"/>
              <a:pPr>
                <a:spcBef>
                  <a:spcPct val="0"/>
                </a:spcBef>
              </a:pPr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7905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22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00BC36-02C8-4C4E-8C99-968D2B2436E8}" type="slidenum">
              <a:rPr lang="it-IT" altLang="it-IT" smtClean="0"/>
              <a:pPr>
                <a:spcBef>
                  <a:spcPct val="0"/>
                </a:spcBef>
              </a:pPr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0220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2179F3-61EB-4A37-8DEE-785510B25A72}" type="slidenum">
              <a:rPr lang="it-IT" altLang="it-IT" smtClean="0"/>
              <a:pPr>
                <a:spcBef>
                  <a:spcPct val="0"/>
                </a:spcBef>
              </a:pPr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4992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63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F05FAD-62A7-4260-A354-A14E477E81E7}" type="slidenum">
              <a:rPr lang="it-IT" altLang="it-IT" smtClean="0"/>
              <a:pPr>
                <a:spcBef>
                  <a:spcPct val="0"/>
                </a:spcBef>
              </a:pPr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7803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D73E9-3084-4B54-B6DA-2AA2169CE6F9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063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https://www.youtube.com/watch?v=FcRc3F13hXc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https://www.youtube.com/watch?v=enCcMWBmmjc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604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B74E47-1268-4E19-A856-977A6D4A6F75}" type="slidenum">
              <a:rPr lang="it-IT" altLang="it-IT" smtClean="0"/>
              <a:pPr>
                <a:spcBef>
                  <a:spcPct val="0"/>
                </a:spcBef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9768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https://www.youtube.com/watch?v=FcRc3F13hXc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https://www.youtube.com/watch?v=enCcMWBmmjc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604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B74E47-1268-4E19-A856-977A6D4A6F75}" type="slidenum">
              <a:rPr lang="it-IT" altLang="it-IT" smtClean="0"/>
              <a:pPr>
                <a:spcBef>
                  <a:spcPct val="0"/>
                </a:spcBef>
              </a:pPr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997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24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8CFCB0-7A88-4D1C-9CCC-A9A664D7BCD8}" type="slidenum">
              <a:rPr lang="it-IT" altLang="it-IT" smtClean="0"/>
              <a:pPr>
                <a:spcBef>
                  <a:spcPct val="0"/>
                </a:spcBef>
              </a:pPr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1714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45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A5459A-F2A0-41EA-81AE-22513E55A6AD}" type="slidenum">
              <a:rPr lang="it-IT" altLang="it-IT" smtClean="0"/>
              <a:pPr>
                <a:spcBef>
                  <a:spcPct val="0"/>
                </a:spcBef>
              </a:pPr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3423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71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13DD81-A2BB-4084-8891-4CB451F14465}" type="slidenum">
              <a:rPr lang="it-IT" altLang="it-IT" smtClean="0"/>
              <a:pPr>
                <a:spcBef>
                  <a:spcPct val="0"/>
                </a:spcBef>
              </a:pPr>
              <a:t>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18863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C7628B-2A99-4587-BFCA-DFC2B128C90A}" type="slidenum">
              <a:rPr lang="it-IT" altLang="it-IT" smtClean="0"/>
              <a:pPr>
                <a:spcBef>
                  <a:spcPct val="0"/>
                </a:spcBef>
              </a:pPr>
              <a:t>24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7347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86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D6ED71-8A92-4273-A469-895ADE9D9AD0}" type="slidenum">
              <a:rPr lang="it-IT" altLang="it-IT" smtClean="0"/>
              <a:pPr>
                <a:spcBef>
                  <a:spcPct val="0"/>
                </a:spcBef>
              </a:pPr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396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06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868097-D497-4D1F-BB14-689C83C4FA10}" type="slidenum">
              <a:rPr lang="it-IT" altLang="it-IT" smtClean="0"/>
              <a:pPr>
                <a:spcBef>
                  <a:spcPct val="0"/>
                </a:spcBef>
              </a:pPr>
              <a:t>26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3620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27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E6BA40-D327-4D48-8F9A-4263A60C4B6B}" type="slidenum">
              <a:rPr lang="it-IT" altLang="it-IT" smtClean="0"/>
              <a:pPr>
                <a:spcBef>
                  <a:spcPct val="0"/>
                </a:spcBef>
              </a:pPr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3726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50FE54-8003-4ADE-8B42-CCA2244EAF95}" type="slidenum">
              <a:rPr lang="it-IT" altLang="it-IT" smtClean="0"/>
              <a:pPr>
                <a:spcBef>
                  <a:spcPct val="0"/>
                </a:spcBef>
              </a:pPr>
              <a:t>28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6831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50FE54-8003-4ADE-8B42-CCA2244EAF95}" type="slidenum">
              <a:rPr lang="it-IT" altLang="it-IT" smtClean="0"/>
              <a:pPr>
                <a:spcBef>
                  <a:spcPct val="0"/>
                </a:spcBef>
              </a:pPr>
              <a:t>29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5833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50FE54-8003-4ADE-8B42-CCA2244EAF95}" type="slidenum">
              <a:rPr lang="it-IT" altLang="it-IT" smtClean="0"/>
              <a:pPr>
                <a:spcBef>
                  <a:spcPct val="0"/>
                </a:spcBef>
              </a:pPr>
              <a:t>30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6622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12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5D6B21-86F7-4F8C-959F-3C762C5A0074}" type="slidenum">
              <a:rPr lang="it-IT" altLang="it-IT" smtClean="0"/>
              <a:pPr>
                <a:spcBef>
                  <a:spcPct val="0"/>
                </a:spcBef>
              </a:pPr>
              <a:t>31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628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Arial Narrow" panose="020B0606020202030204" pitchFamily="34" charset="0"/>
              </a:rPr>
              <a:t>https://it.wikipedia.org/wiki/Obiettivi_di_sviluppo_sostenibile#Obiettivo_1:_Povert%C3%A0_Zero</a:t>
            </a:r>
          </a:p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112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5D6B21-86F7-4F8C-959F-3C762C5A0074}" type="slidenum">
              <a:rPr lang="it-IT" altLang="it-IT" smtClean="0"/>
              <a:pPr>
                <a:spcBef>
                  <a:spcPct val="0"/>
                </a:spcBef>
              </a:pPr>
              <a:t>32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9615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Arial Narrow" panose="020B0606020202030204" pitchFamily="34" charset="0"/>
              </a:rPr>
              <a:t>https://it.wikipedia.org/wiki/Obiettivi_di_sviluppo_sostenibile#Obiettivo_1:_Povert%C3%A0_Zero</a:t>
            </a:r>
          </a:p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112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5D6B21-86F7-4F8C-959F-3C762C5A0074}" type="slidenum">
              <a:rPr lang="it-IT" altLang="it-IT" smtClean="0"/>
              <a:pPr>
                <a:spcBef>
                  <a:spcPct val="0"/>
                </a:spcBef>
              </a:pPr>
              <a:t>34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3056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92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72CC8B-8887-47D0-9438-03D44F17687B}" type="slidenum">
              <a:rPr lang="it-IT" altLang="it-IT" smtClean="0"/>
              <a:pPr>
                <a:spcBef>
                  <a:spcPct val="0"/>
                </a:spcBef>
              </a:pPr>
              <a:t>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77789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47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7F014F-D28F-49AD-95D7-286522D761FF}" type="slidenum">
              <a:rPr lang="it-IT" altLang="it-IT" smtClean="0"/>
              <a:pPr>
                <a:spcBef>
                  <a:spcPct val="0"/>
                </a:spcBef>
              </a:pPr>
              <a:t>39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9455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788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F3CC17-0071-40FF-B81E-76D84150784E}" type="slidenum">
              <a:rPr lang="it-IT" altLang="it-IT" smtClean="0"/>
              <a:pPr>
                <a:spcBef>
                  <a:spcPct val="0"/>
                </a:spcBef>
              </a:pPr>
              <a:t>40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33865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  <p:sp>
        <p:nvSpPr>
          <p:cNvPr id="768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DC8A53-363C-44AE-A6ED-261E677F899A}" type="slidenum">
              <a:rPr lang="it-IT" altLang="it-IT" smtClean="0"/>
              <a:pPr>
                <a:spcBef>
                  <a:spcPct val="0"/>
                </a:spcBef>
              </a:pPr>
              <a:t>41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7261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870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11B29-3BA0-4285-8B38-55299874F153}" type="slidenum">
              <a:rPr lang="it-IT" altLang="it-IT" smtClean="0"/>
              <a:pPr>
                <a:spcBef>
                  <a:spcPct val="0"/>
                </a:spcBef>
              </a:pPr>
              <a:t>42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4909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90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B23B57-D033-4FAE-8EF1-04B715FD9E7F}" type="slidenum">
              <a:rPr lang="it-IT" altLang="it-IT" smtClean="0"/>
              <a:pPr>
                <a:spcBef>
                  <a:spcPct val="0"/>
                </a:spcBef>
              </a:pPr>
              <a:t>43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3417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2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72CC8B-8887-47D0-9438-03D44F17687B}" type="slidenum">
              <a:rPr lang="it-IT" altLang="it-IT" smtClean="0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6686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12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5D6B21-86F7-4F8C-959F-3C762C5A0074}" type="slidenum">
              <a:rPr lang="it-IT" altLang="it-IT" smtClean="0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1660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94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FA6A92-D5FF-4F6A-BE5A-31A315EE8FA8}" type="slidenum">
              <a:rPr lang="it-IT" altLang="it-IT" smtClean="0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7873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41388" y="750888"/>
            <a:ext cx="5005387" cy="375443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D73E9-3084-4B54-B6DA-2AA2169CE6F9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320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430323-69C3-4392-B6DE-01EB7280222F}" type="slidenum">
              <a:rPr lang="it-IT" altLang="it-IT" smtClean="0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3791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430323-69C3-4392-B6DE-01EB7280222F}" type="slidenum">
              <a:rPr lang="it-IT" altLang="it-IT" smtClean="0"/>
              <a:pPr>
                <a:spcBef>
                  <a:spcPct val="0"/>
                </a:spcBef>
              </a:pPr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471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2EB27-9981-4160-88E9-643DC69DCD42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4C82-39C2-4402-9897-0EF5B8A8F0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785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11003-1999-4ECD-9F05-F8F0CF0694F3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24315-469B-4643-A096-81AE50B4F4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767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EE70A-97CB-4E92-8A8F-C4A376D739DD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569A1-4FBD-466B-8B32-00434F7D6B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040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13F67-CC55-46C4-9C56-F93B3E15EA5F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A1F62-9B85-44FE-8E25-07346AE7EF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274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C3FB-F982-4EE5-A45A-0B2A8619B59B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B9CEA-D563-461A-AFD4-212EE2360BC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167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CA9F0-FFDE-42BB-B3BC-3FDAD941B158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4B663-FB4B-4BBC-AB45-5D07A811CD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777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18CEF-A52F-49E1-B0ED-77F2566B4926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1A955-3E00-4F06-A6E8-4706F9FD12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648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8D6F0-A353-4911-9CA3-DF8B3FFB11FF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CF84C-601A-4E4E-A836-01D0E0905C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15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4C522-D6C0-4953-9B7B-47A01014E3FF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6564313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DF65AAF-C0DA-4329-A852-0EDF5DD728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85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BA983-82FD-481B-9145-24DB25FA341D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205E7-7C2F-4736-A6DF-AA79AAC429E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87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751F3-1E91-4690-9E33-0373EC0DB75D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138A5-E189-47B7-83AD-33BA418B43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031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F9F3B0-649F-41A3-9BC0-59C0A35AAE09}" type="datetime1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895C78A-4E4D-4025-8EEA-4988DCDF60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9" r:id="rId7"/>
    <p:sldLayoutId id="2147483835" r:id="rId8"/>
    <p:sldLayoutId id="2147483836" r:id="rId9"/>
    <p:sldLayoutId id="2147483837" r:id="rId10"/>
    <p:sldLayoutId id="214748383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tissue.com/hygiene/studies/multisite-hospital-study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nDujyA8dCt8&amp;t=38s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KSOPAjObg0A&amp;t=10s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europeantissue.com/hygiene/official-recommendations/hygiene-in-the-world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://www.europeantissue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://www.hpa.org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VAN%20RANST.m4v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F_xLpBQu19w" TargetMode="Externa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5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4.png"/><Relationship Id="rId9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ney0Da0VIQc" TargetMode="Externa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Benessere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it.wikipedia.org/wiki/Organizzazione_delle_Nazioni_Unit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.wikipedia.org/wiki/Lingua_inglese" TargetMode="External"/><Relationship Id="rId11" Type="http://schemas.openxmlformats.org/officeDocument/2006/relationships/hyperlink" Target="https://it.wikipedia.org/wiki/Stati_membri_delle_Nazioni_Unite" TargetMode="External"/><Relationship Id="rId5" Type="http://schemas.openxmlformats.org/officeDocument/2006/relationships/image" Target="../media/image39.png"/><Relationship Id="rId10" Type="http://schemas.openxmlformats.org/officeDocument/2006/relationships/hyperlink" Target="https://it.wikipedia.org/wiki/Stati_del_mondo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it.wikipedia.org/wiki/Natura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Occupazione" TargetMode="External"/><Relationship Id="rId13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hyperlink" Target="https://it.wikipedia.org/wiki/Crescita_economica" TargetMode="Externa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.wikipedia.org/wiki/Acqua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s://it.wikipedia.org/wiki/Sostenibilit%C3%A0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www.pefc.it/cosa-facciamo/il-nostro-approccio/che-cosa-e-la-gestione-forestale-sostenibile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hyperlink" Target="https://www.pefc.it/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s://www.pefc.it/cosa-facciamo/il-nostro-approccio/che-cosa-e-la-certificazione" TargetMode="External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pa.de/" TargetMode="External"/><Relationship Id="rId13" Type="http://schemas.openxmlformats.org/officeDocument/2006/relationships/hyperlink" Target="http://www.industrieceltex.com/en-US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sofidel.it/" TargetMode="External"/><Relationship Id="rId12" Type="http://schemas.openxmlformats.org/officeDocument/2006/relationships/hyperlink" Target="http://www.lucart.i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ssity.com/" TargetMode="External"/><Relationship Id="rId11" Type="http://schemas.openxmlformats.org/officeDocument/2006/relationships/hyperlink" Target="http://www.kimberly-clark.com/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s://www.mphygiene.com/en/" TargetMode="External"/><Relationship Id="rId10" Type="http://schemas.openxmlformats.org/officeDocument/2006/relationships/hyperlink" Target="https://www.cartierecarrara.com/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://www.metsatissue.com/" TargetMode="External"/><Relationship Id="rId14" Type="http://schemas.openxmlformats.org/officeDocument/2006/relationships/hyperlink" Target="http://www.wellbeingworld.com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eantissue.com/it/cartoon-contests/" TargetMode="External"/><Relationship Id="rId3" Type="http://schemas.openxmlformats.org/officeDocument/2006/relationships/hyperlink" Target="http://www.europeantissue.com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eantissue.com/sustainability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://www.europeantissue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tissue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tissue.com/it/hygiene/studies/hand-drying-with-single-use-towels-least-likely-to-spread-viruses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europeantissue.com/it/hygiene/studies/studio-sul-potenziale-di-contaminazione-dellambiente-2014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hyperlink" Target="https://europeantissue.com/hygiene/studies/hand-dryingsingleuse-towel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eantissue.com/hygiene/studies/potentialcontaminationenvironment2014/" TargetMode="External"/><Relationship Id="rId5" Type="http://schemas.openxmlformats.org/officeDocument/2006/relationships/hyperlink" Target="https://europeantissue.com/hygiene/studies/comparison-of-different-hand-drying-methods/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E592CB0-2A54-9727-3B20-AD2E42FE6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7351" y="1124968"/>
            <a:ext cx="4205238" cy="4494040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140E4EBD-CDF8-5256-EADB-27A5F8FE8125}"/>
              </a:ext>
            </a:extLst>
          </p:cNvPr>
          <p:cNvSpPr/>
          <p:nvPr/>
        </p:nvSpPr>
        <p:spPr>
          <a:xfrm>
            <a:off x="-34131" y="-20019"/>
            <a:ext cx="1687513" cy="685800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-9525" y="6581775"/>
            <a:ext cx="1697038" cy="285750"/>
          </a:xfrm>
          <a:prstGeom prst="rect">
            <a:avLst/>
          </a:prstGeom>
          <a:solidFill>
            <a:srgbClr val="CB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solidFill>
                  <a:srgbClr val="00579F"/>
                </a:solidFill>
                <a:latin typeface="Arial Narrow" panose="020B0606020202030204" pitchFamily="34" charset="0"/>
              </a:rPr>
              <a:t>www.europeantissue.com</a:t>
            </a:r>
          </a:p>
        </p:txBody>
      </p:sp>
      <p:sp>
        <p:nvSpPr>
          <p:cNvPr id="4105" name="Segnaposto numero diapositiva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773CF1-84DB-4364-A8F0-7E736B206493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15" name="Rectangle 352"/>
          <p:cNvSpPr>
            <a:spLocks noChangeArrowheads="1"/>
          </p:cNvSpPr>
          <p:nvPr/>
        </p:nvSpPr>
        <p:spPr bwMode="auto">
          <a:xfrm>
            <a:off x="1870113" y="5589688"/>
            <a:ext cx="7085013" cy="9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Concorso per creare un cartoon o una illustrazione</a:t>
            </a:r>
            <a:b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da usare in Campagne Istituzionali, in collaborazione</a:t>
            </a:r>
            <a:b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Con l’  </a:t>
            </a:r>
            <a:r>
              <a:rPr lang="it-IT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Accademia delle Belle Arti di Bologna </a:t>
            </a:r>
            <a:endParaRPr lang="it-IT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4B004500-D356-E7F4-6059-3E3C8EA8D88F}"/>
              </a:ext>
            </a:extLst>
          </p:cNvPr>
          <p:cNvSpPr txBox="1"/>
          <p:nvPr/>
        </p:nvSpPr>
        <p:spPr>
          <a:xfrm>
            <a:off x="-36511" y="4005064"/>
            <a:ext cx="1689894" cy="1815882"/>
          </a:xfrm>
          <a:prstGeom prst="rect">
            <a:avLst/>
          </a:prstGeom>
          <a:solidFill>
            <a:srgbClr val="2681B4"/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  <a:t>Accademia di</a:t>
            </a:r>
            <a:br>
              <a:rPr lang="en-US" sz="1400" b="1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</a:b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  <a:t>Belle Arti </a:t>
            </a:r>
            <a:br>
              <a:rPr lang="en-US" sz="1400" b="1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</a:b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  <a:t>BOLOGNA 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  <a:t> 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  <a:t>Gennaio 19</a:t>
            </a:r>
            <a:r>
              <a:rPr lang="en-US" sz="1400" b="1" baseline="30000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  <a:t>th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Franklin Gothic Medium" pitchFamily="34" charset="0"/>
            </a:endParaRPr>
          </a:p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  <a:t> 2023</a:t>
            </a:r>
            <a:br>
              <a:rPr lang="en-US" sz="1400" b="1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</a:br>
            <a:br>
              <a:rPr lang="en-US" sz="1400" b="1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</a:b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Franklin Gothic Medium" pitchFamily="34" charset="0"/>
              </a:rPr>
              <a:t>Roberto Berardi 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3517A7FC-2709-8F5A-0FB2-59F337A99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510613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4D1E9D2-48B7-D7CA-35CB-4CC968B4F9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63" y="183696"/>
            <a:ext cx="14652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90F2AF-0C44-58E5-6537-FE5DE926E47E}"/>
              </a:ext>
            </a:extLst>
          </p:cNvPr>
          <p:cNvSpPr txBox="1"/>
          <p:nvPr/>
        </p:nvSpPr>
        <p:spPr>
          <a:xfrm>
            <a:off x="3085233" y="2871035"/>
            <a:ext cx="4646652" cy="126957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it-IT" sz="3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Tissue Paper,</a:t>
            </a:r>
            <a:br>
              <a:rPr lang="it-IT" sz="3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Smart Choice:</a:t>
            </a:r>
            <a:br>
              <a:rPr lang="it-IT" sz="3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Hygienic and Sustainable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ED1CD4A4-C9DF-4C0F-9D75-24C8468A223E}"/>
              </a:ext>
            </a:extLst>
          </p:cNvPr>
          <p:cNvSpPr/>
          <p:nvPr/>
        </p:nvSpPr>
        <p:spPr>
          <a:xfrm>
            <a:off x="395536" y="1005960"/>
            <a:ext cx="8406935" cy="5231352"/>
          </a:xfrm>
          <a:prstGeom prst="roundRect">
            <a:avLst>
              <a:gd name="adj" fmla="val 3473"/>
            </a:avLst>
          </a:prstGeom>
          <a:pattFill prst="narHorz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0300" t="14533" r="8701" b="6177"/>
          <a:stretch/>
        </p:blipFill>
        <p:spPr>
          <a:xfrm>
            <a:off x="557554" y="1124744"/>
            <a:ext cx="8046894" cy="4968552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7CB6AD6B-5297-4541-9064-4A28FE144CD7}"/>
              </a:ext>
            </a:extLst>
          </p:cNvPr>
          <p:cNvSpPr/>
          <p:nvPr/>
        </p:nvSpPr>
        <p:spPr>
          <a:xfrm>
            <a:off x="0" y="1966"/>
            <a:ext cx="9144000" cy="777767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AC7669D-4493-4B2D-A1F4-1980A680F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283" y="99401"/>
            <a:ext cx="8842676" cy="66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  <a:ea typeface="+mj-ea"/>
                <a:cs typeface="+mj-cs"/>
              </a:rPr>
              <a:t>Il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fondamentale studio multisite real life </a:t>
            </a: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  <a:ea typeface="+mj-ea"/>
                <a:cs typeface="+mj-cs"/>
              </a:rPr>
              <a:t>svolto in 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Inghilterra, Francia ed Italia </a:t>
            </a:r>
            <a:b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</a:t>
            </a: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  <a:ea typeface="+mj-ea"/>
                <a:cs typeface="+mj-cs"/>
              </a:rPr>
              <a:t>è stato pubblicato sulla importante rivista scientifica: 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Journal of Hospital Infection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462CDF-5F53-9FFE-85C6-4681891F0875}"/>
              </a:ext>
            </a:extLst>
          </p:cNvPr>
          <p:cNvSpPr txBox="1"/>
          <p:nvPr/>
        </p:nvSpPr>
        <p:spPr>
          <a:xfrm>
            <a:off x="1331640" y="6319523"/>
            <a:ext cx="678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3"/>
              </a:rPr>
              <a:t>https://europeantissue.com/hygiene/studies/multisite-hospital-study/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15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41D0B654-C68E-1366-83D8-633FB3BFE112}"/>
              </a:ext>
            </a:extLst>
          </p:cNvPr>
          <p:cNvSpPr/>
          <p:nvPr/>
        </p:nvSpPr>
        <p:spPr>
          <a:xfrm>
            <a:off x="589" y="-28700"/>
            <a:ext cx="9155113" cy="793404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23528" y="67201"/>
            <a:ext cx="8012568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Video sullo Studio Ospedaliero Multisite:</a:t>
            </a:r>
            <a:br>
              <a:rPr lang="it-IT" sz="2400" b="1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it-IT" sz="2400" b="1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il vostro sistema di asciugatura delle mani sparge batteri?</a:t>
            </a:r>
          </a:p>
        </p:txBody>
      </p:sp>
      <p:sp>
        <p:nvSpPr>
          <p:cNvPr id="49159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D1B2BC-E71F-4179-9FE8-B8ADDDCCD1F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14D9A9B-7B42-942A-B9C7-DE3B37508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55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BED7AC4E-F7BE-0562-58CE-7F7EA05FA702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529A3C-3DE6-480F-B974-96F7AA0B2AFD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879C18F-E10B-3658-2759-9352C027DBF2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F1D48A-8E12-495C-A65C-D9C994E16342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10918CD0-E136-383C-320B-FA09AB3A971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1254F-4F5D-4104-A847-2290226699A7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7E3EA745-15F7-0D25-2DE2-E1EBBCB06E86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457EF-3A55-4D76-A3E2-CE86A92307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2" name="Segnaposto numero diapositiva 8">
            <a:extLst>
              <a:ext uri="{FF2B5EF4-FFF2-40B4-BE49-F238E27FC236}">
                <a16:creationId xmlns:a16="http://schemas.microsoft.com/office/drawing/2014/main" id="{D8074073-B932-749B-9586-760687A4DA9F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04A01-AFFB-4E54-B51F-81894D657224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3" name="Segnaposto numero diapositiva 8">
            <a:extLst>
              <a:ext uri="{FF2B5EF4-FFF2-40B4-BE49-F238E27FC236}">
                <a16:creationId xmlns:a16="http://schemas.microsoft.com/office/drawing/2014/main" id="{E1FE5106-88D8-7910-3CE3-7C165D2906D5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6" name="Segnaposto numero diapositiva 8">
            <a:extLst>
              <a:ext uri="{FF2B5EF4-FFF2-40B4-BE49-F238E27FC236}">
                <a16:creationId xmlns:a16="http://schemas.microsoft.com/office/drawing/2014/main" id="{83F692C3-A110-4E74-B116-E3AB11319D39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7" name="Segnaposto numero diapositiva 8">
            <a:extLst>
              <a:ext uri="{FF2B5EF4-FFF2-40B4-BE49-F238E27FC236}">
                <a16:creationId xmlns:a16="http://schemas.microsoft.com/office/drawing/2014/main" id="{FCB8C777-16A5-471C-84BB-0178CDBC4F54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A64C997-9638-3C32-F02A-590223E26B7D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6295B440-F9B1-DE9E-E17E-5521D9F581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egnaposto numero diapositiva 1">
            <a:extLst>
              <a:ext uri="{FF2B5EF4-FFF2-40B4-BE49-F238E27FC236}">
                <a16:creationId xmlns:a16="http://schemas.microsoft.com/office/drawing/2014/main" id="{4C85A96D-A30E-1391-C3FE-62E61606527D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DDEB86-558B-329C-FB11-9A3D61C4AAB0}"/>
              </a:ext>
            </a:extLst>
          </p:cNvPr>
          <p:cNvSpPr txBox="1"/>
          <p:nvPr/>
        </p:nvSpPr>
        <p:spPr>
          <a:xfrm>
            <a:off x="1295127" y="3228945"/>
            <a:ext cx="6480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hlinkClick r:id="rId5"/>
              </a:rPr>
              <a:t>https://www.youtube.com/watch?v=nDujyA8dCt8&amp;t=38s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87333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41D0B654-C68E-1366-83D8-633FB3BFE112}"/>
              </a:ext>
            </a:extLst>
          </p:cNvPr>
          <p:cNvSpPr/>
          <p:nvPr/>
        </p:nvSpPr>
        <p:spPr>
          <a:xfrm>
            <a:off x="-2" y="-12791"/>
            <a:ext cx="9155113" cy="793404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475656" y="215420"/>
            <a:ext cx="5928593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Video: The truth about Tissue Paper - Hygiene </a:t>
            </a:r>
          </a:p>
        </p:txBody>
      </p:sp>
      <p:sp>
        <p:nvSpPr>
          <p:cNvPr id="49159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D1B2BC-E71F-4179-9FE8-B8ADDDCCD1F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14D9A9B-7B42-942A-B9C7-DE3B37508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55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BED7AC4E-F7BE-0562-58CE-7F7EA05FA702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529A3C-3DE6-480F-B974-96F7AA0B2AFD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879C18F-E10B-3658-2759-9352C027DBF2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F1D48A-8E12-495C-A65C-D9C994E16342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10918CD0-E136-383C-320B-FA09AB3A971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1254F-4F5D-4104-A847-2290226699A7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7E3EA745-15F7-0D25-2DE2-E1EBBCB06E86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457EF-3A55-4D76-A3E2-CE86A92307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2" name="Segnaposto numero diapositiva 8">
            <a:extLst>
              <a:ext uri="{FF2B5EF4-FFF2-40B4-BE49-F238E27FC236}">
                <a16:creationId xmlns:a16="http://schemas.microsoft.com/office/drawing/2014/main" id="{D8074073-B932-749B-9586-760687A4DA9F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04A01-AFFB-4E54-B51F-81894D657224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3" name="Segnaposto numero diapositiva 8">
            <a:extLst>
              <a:ext uri="{FF2B5EF4-FFF2-40B4-BE49-F238E27FC236}">
                <a16:creationId xmlns:a16="http://schemas.microsoft.com/office/drawing/2014/main" id="{E1FE5106-88D8-7910-3CE3-7C165D2906D5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6" name="Segnaposto numero diapositiva 8">
            <a:extLst>
              <a:ext uri="{FF2B5EF4-FFF2-40B4-BE49-F238E27FC236}">
                <a16:creationId xmlns:a16="http://schemas.microsoft.com/office/drawing/2014/main" id="{83F692C3-A110-4E74-B116-E3AB11319D39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7" name="Segnaposto numero diapositiva 8">
            <a:extLst>
              <a:ext uri="{FF2B5EF4-FFF2-40B4-BE49-F238E27FC236}">
                <a16:creationId xmlns:a16="http://schemas.microsoft.com/office/drawing/2014/main" id="{FCB8C777-16A5-471C-84BB-0178CDBC4F54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A64C997-9638-3C32-F02A-590223E26B7D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6295B440-F9B1-DE9E-E17E-5521D9F581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egnaposto numero diapositiva 1">
            <a:extLst>
              <a:ext uri="{FF2B5EF4-FFF2-40B4-BE49-F238E27FC236}">
                <a16:creationId xmlns:a16="http://schemas.microsoft.com/office/drawing/2014/main" id="{4C85A96D-A30E-1391-C3FE-62E61606527D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86926B-036C-577B-9235-617C83E66E1B}"/>
              </a:ext>
            </a:extLst>
          </p:cNvPr>
          <p:cNvSpPr txBox="1"/>
          <p:nvPr/>
        </p:nvSpPr>
        <p:spPr>
          <a:xfrm>
            <a:off x="1627965" y="3199118"/>
            <a:ext cx="6413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hlinkClick r:id="rId5"/>
              </a:rPr>
              <a:t>https://www.youtube.com/watch?v=KSOPAjObg0A&amp;t=10s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754840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Immagine 5" descr="logo ets per ma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" y="5949280"/>
            <a:ext cx="6207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rgbClr val="005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rgbClr val="CBC6CD"/>
                </a:solidFill>
                <a:latin typeface="Trebuchet MS" pitchFamily="34" charset="0"/>
              </a:rPr>
              <a:t>www.europeantissue.com</a:t>
            </a:r>
          </a:p>
        </p:txBody>
      </p:sp>
      <p:sp>
        <p:nvSpPr>
          <p:cNvPr id="47111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BBD71D-3D9C-4747-95E4-CCB8E906089A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5536" y="1210031"/>
            <a:ext cx="89344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2000" b="1" dirty="0">
                <a:latin typeface="+mn-lt"/>
                <a:cs typeface="+mn-cs"/>
              </a:rPr>
              <a:t>Nel sito ETS sono pubblicate le istruzioni per lavare ed asciugare le mani </a:t>
            </a:r>
            <a:br>
              <a:rPr lang="it-IT" sz="2000" b="1" dirty="0">
                <a:latin typeface="+mn-lt"/>
                <a:cs typeface="+mn-cs"/>
              </a:rPr>
            </a:br>
            <a:r>
              <a:rPr lang="it-IT" sz="2000" b="1" dirty="0">
                <a:latin typeface="+mn-lt"/>
                <a:cs typeface="+mn-cs"/>
              </a:rPr>
              <a:t>fornite  dalle principali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Istituzioni Sanitarie </a:t>
            </a:r>
            <a:r>
              <a:rPr lang="it-IT" sz="2000" b="1" dirty="0">
                <a:latin typeface="+mn-lt"/>
                <a:cs typeface="+mn-cs"/>
              </a:rPr>
              <a:t>nel mondo. Tra di esse:</a:t>
            </a:r>
          </a:p>
          <a:p>
            <a:pPr marL="800100" lvl="1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dirty="0">
                <a:latin typeface="+mn-lt"/>
                <a:cs typeface="+mn-cs"/>
              </a:rPr>
              <a:t>World </a:t>
            </a:r>
            <a:r>
              <a:rPr lang="it-IT" sz="2000" b="1" dirty="0" err="1">
                <a:latin typeface="+mn-lt"/>
                <a:cs typeface="+mn-cs"/>
              </a:rPr>
              <a:t>Health</a:t>
            </a:r>
            <a:r>
              <a:rPr lang="it-IT" sz="2000" b="1" dirty="0">
                <a:latin typeface="+mn-lt"/>
                <a:cs typeface="+mn-cs"/>
              </a:rPr>
              <a:t> Organization (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WHO</a:t>
            </a:r>
            <a:r>
              <a:rPr lang="it-IT" sz="2000" b="1" dirty="0">
                <a:latin typeface="+mn-lt"/>
                <a:cs typeface="+mn-cs"/>
              </a:rPr>
              <a:t>)</a:t>
            </a:r>
          </a:p>
          <a:p>
            <a:pPr marL="800100" lvl="1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CDC</a:t>
            </a:r>
            <a:r>
              <a:rPr lang="it-IT" sz="2000" b="1" dirty="0">
                <a:latin typeface="+mn-lt"/>
                <a:cs typeface="+mn-cs"/>
              </a:rPr>
              <a:t> (Centers for </a:t>
            </a:r>
            <a:r>
              <a:rPr lang="it-IT" sz="2000" b="1" dirty="0" err="1">
                <a:latin typeface="+mn-lt"/>
                <a:cs typeface="+mn-cs"/>
              </a:rPr>
              <a:t>Disease</a:t>
            </a:r>
            <a:r>
              <a:rPr lang="it-IT" sz="2000" b="1" dirty="0">
                <a:latin typeface="+mn-lt"/>
                <a:cs typeface="+mn-cs"/>
              </a:rPr>
              <a:t> Control and </a:t>
            </a:r>
            <a:r>
              <a:rPr lang="it-IT" sz="2000" b="1" dirty="0" err="1">
                <a:latin typeface="+mn-lt"/>
                <a:cs typeface="+mn-cs"/>
              </a:rPr>
              <a:t>Prevention</a:t>
            </a:r>
            <a:r>
              <a:rPr lang="it-IT" sz="2000" b="1" dirty="0">
                <a:latin typeface="+mn-lt"/>
                <a:cs typeface="+mn-cs"/>
              </a:rPr>
              <a:t>)</a:t>
            </a:r>
          </a:p>
          <a:p>
            <a:pPr marL="800100" lvl="1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dirty="0">
                <a:latin typeface="+mn-lt"/>
                <a:cs typeface="+mn-cs"/>
              </a:rPr>
              <a:t>UK </a:t>
            </a:r>
            <a:r>
              <a:rPr lang="it-IT" sz="2000" b="1" dirty="0" err="1">
                <a:latin typeface="+mn-lt"/>
                <a:cs typeface="+mn-cs"/>
              </a:rPr>
              <a:t>Health</a:t>
            </a:r>
            <a:r>
              <a:rPr lang="it-IT" sz="2000" b="1" dirty="0">
                <a:latin typeface="+mn-lt"/>
                <a:cs typeface="+mn-cs"/>
              </a:rPr>
              <a:t> </a:t>
            </a:r>
            <a:r>
              <a:rPr lang="it-IT" sz="2000" b="1" dirty="0" err="1">
                <a:latin typeface="+mn-lt"/>
                <a:cs typeface="+mn-cs"/>
              </a:rPr>
              <a:t>Protection</a:t>
            </a:r>
            <a:r>
              <a:rPr lang="it-IT" sz="2000" b="1" dirty="0">
                <a:latin typeface="+mn-lt"/>
                <a:cs typeface="+mn-cs"/>
              </a:rPr>
              <a:t> Agency  (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HPA</a:t>
            </a:r>
            <a:r>
              <a:rPr lang="it-IT" sz="2000" b="1" dirty="0">
                <a:latin typeface="+mn-lt"/>
                <a:cs typeface="+mn-cs"/>
              </a:rPr>
              <a:t>)</a:t>
            </a:r>
          </a:p>
          <a:p>
            <a:pPr marL="800100" lvl="1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dirty="0">
                <a:latin typeface="+mn-lt"/>
                <a:cs typeface="+mn-cs"/>
              </a:rPr>
              <a:t>UK National </a:t>
            </a:r>
            <a:r>
              <a:rPr lang="it-IT" sz="2000" b="1" dirty="0" err="1">
                <a:latin typeface="+mn-lt"/>
                <a:cs typeface="+mn-cs"/>
              </a:rPr>
              <a:t>Health</a:t>
            </a:r>
            <a:r>
              <a:rPr lang="it-IT" sz="2000" b="1" dirty="0">
                <a:latin typeface="+mn-lt"/>
                <a:cs typeface="+mn-cs"/>
              </a:rPr>
              <a:t> Service</a:t>
            </a:r>
            <a:r>
              <a:rPr lang="it-IT" sz="2000" b="1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it-IT" sz="2000" b="1" dirty="0">
                <a:latin typeface="+mn-lt"/>
                <a:cs typeface="+mn-cs"/>
              </a:rPr>
              <a:t>(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NHS</a:t>
            </a:r>
            <a:r>
              <a:rPr lang="it-IT" sz="2000" b="1" dirty="0">
                <a:latin typeface="+mn-lt"/>
                <a:cs typeface="+mn-cs"/>
              </a:rPr>
              <a:t>)</a:t>
            </a:r>
          </a:p>
          <a:p>
            <a:pPr marL="800100" lvl="1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dirty="0">
                <a:latin typeface="+mn-lt"/>
                <a:cs typeface="+mn-cs"/>
              </a:rPr>
              <a:t>World Union of </a:t>
            </a:r>
            <a:r>
              <a:rPr lang="it-IT" sz="2000" b="1" dirty="0" err="1">
                <a:latin typeface="+mn-lt"/>
                <a:cs typeface="+mn-cs"/>
              </a:rPr>
              <a:t>Wholesale</a:t>
            </a:r>
            <a:r>
              <a:rPr lang="it-IT" sz="2000" b="1" dirty="0">
                <a:latin typeface="+mn-lt"/>
                <a:cs typeface="+mn-cs"/>
              </a:rPr>
              <a:t> </a:t>
            </a:r>
            <a:r>
              <a:rPr lang="it-IT" sz="2000" b="1" dirty="0" err="1">
                <a:latin typeface="+mn-lt"/>
                <a:cs typeface="+mn-cs"/>
              </a:rPr>
              <a:t>Markets</a:t>
            </a:r>
            <a:r>
              <a:rPr lang="it-IT" sz="2000" b="1" dirty="0">
                <a:latin typeface="+mn-lt"/>
                <a:cs typeface="+mn-cs"/>
              </a:rPr>
              <a:t> (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WUWM</a:t>
            </a:r>
            <a:r>
              <a:rPr lang="it-IT" sz="2000" b="1" dirty="0">
                <a:latin typeface="+mn-lt"/>
                <a:cs typeface="+mn-cs"/>
              </a:rPr>
              <a:t>) </a:t>
            </a:r>
            <a:br>
              <a:rPr lang="it-IT" sz="2000" b="1" dirty="0">
                <a:latin typeface="+mn-lt"/>
                <a:cs typeface="+mn-cs"/>
              </a:rPr>
            </a:br>
            <a:r>
              <a:rPr lang="it-IT" sz="2000" b="1" dirty="0">
                <a:latin typeface="+mn-lt"/>
                <a:cs typeface="+mn-cs"/>
              </a:rPr>
              <a:t>for FOOD Business</a:t>
            </a:r>
          </a:p>
          <a:p>
            <a:pPr marL="800100" lvl="1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dirty="0" err="1">
                <a:latin typeface="+mn-lt"/>
                <a:cs typeface="+mn-cs"/>
              </a:rPr>
              <a:t>European</a:t>
            </a:r>
            <a:r>
              <a:rPr lang="it-IT" sz="2000" b="1" dirty="0">
                <a:latin typeface="+mn-lt"/>
                <a:cs typeface="+mn-cs"/>
              </a:rPr>
              <a:t> </a:t>
            </a:r>
            <a:r>
              <a:rPr lang="it-IT" sz="2000" b="1" dirty="0" err="1">
                <a:latin typeface="+mn-lt"/>
                <a:cs typeface="+mn-cs"/>
              </a:rPr>
              <a:t>Committee</a:t>
            </a:r>
            <a:r>
              <a:rPr lang="it-IT" sz="2000" b="1" dirty="0">
                <a:latin typeface="+mn-lt"/>
                <a:cs typeface="+mn-cs"/>
              </a:rPr>
              <a:t> for </a:t>
            </a:r>
            <a:r>
              <a:rPr lang="it-IT" sz="2000" b="1" dirty="0" err="1">
                <a:latin typeface="+mn-lt"/>
                <a:cs typeface="+mn-cs"/>
              </a:rPr>
              <a:t>Standardisation</a:t>
            </a:r>
            <a:r>
              <a:rPr lang="it-IT" sz="2000" b="1" dirty="0">
                <a:latin typeface="+mn-lt"/>
                <a:cs typeface="+mn-cs"/>
              </a:rPr>
              <a:t> (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CEN</a:t>
            </a:r>
            <a:r>
              <a:rPr lang="it-IT" sz="2000" b="1" dirty="0">
                <a:latin typeface="+mn-lt"/>
                <a:cs typeface="+mn-cs"/>
              </a:rPr>
              <a:t>) in </a:t>
            </a:r>
            <a:r>
              <a:rPr lang="it-IT" sz="2000" b="1" dirty="0" err="1">
                <a:latin typeface="+mn-lt"/>
                <a:cs typeface="+mn-cs"/>
              </a:rPr>
              <a:t>their</a:t>
            </a:r>
            <a:r>
              <a:rPr lang="it-IT" sz="2000" b="1" dirty="0">
                <a:latin typeface="+mn-lt"/>
                <a:cs typeface="+mn-cs"/>
              </a:rPr>
              <a:t> </a:t>
            </a:r>
            <a:r>
              <a:rPr lang="it-IT" sz="2000" b="1" dirty="0" err="1">
                <a:latin typeface="+mn-lt"/>
                <a:cs typeface="+mn-cs"/>
              </a:rPr>
              <a:t>document</a:t>
            </a:r>
            <a:r>
              <a:rPr lang="it-IT" sz="2000" b="1" dirty="0">
                <a:latin typeface="+mn-lt"/>
                <a:cs typeface="+mn-cs"/>
              </a:rPr>
              <a:t> "</a:t>
            </a:r>
            <a:r>
              <a:rPr lang="it-IT" sz="2000" b="1" dirty="0" err="1">
                <a:latin typeface="+mn-lt"/>
                <a:cs typeface="+mn-cs"/>
              </a:rPr>
              <a:t>Guidelines</a:t>
            </a:r>
            <a:r>
              <a:rPr lang="it-IT" sz="2000" b="1" dirty="0">
                <a:latin typeface="+mn-lt"/>
                <a:cs typeface="+mn-cs"/>
              </a:rPr>
              <a:t> on HACCP, GMP and GHP for ASEAN </a:t>
            </a:r>
            <a:r>
              <a:rPr lang="it-IT" sz="2000" b="1" dirty="0" err="1">
                <a:latin typeface="+mn-lt"/>
                <a:cs typeface="+mn-cs"/>
              </a:rPr>
              <a:t>Food</a:t>
            </a:r>
            <a:r>
              <a:rPr lang="it-IT" sz="2000" b="1" dirty="0">
                <a:latin typeface="+mn-lt"/>
                <a:cs typeface="+mn-cs"/>
              </a:rPr>
              <a:t> </a:t>
            </a:r>
            <a:r>
              <a:rPr lang="it-IT" sz="2000" b="1" dirty="0" err="1">
                <a:latin typeface="+mn-lt"/>
                <a:cs typeface="+mn-cs"/>
              </a:rPr>
              <a:t>SMEs</a:t>
            </a:r>
            <a:r>
              <a:rPr lang="it-IT" sz="2000" b="1" dirty="0">
                <a:latin typeface="+mn-lt"/>
                <a:cs typeface="+mn-cs"/>
              </a:rPr>
              <a:t>"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5536" y="4870562"/>
            <a:ext cx="8380536" cy="132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latin typeface="+mn-lt"/>
                <a:cs typeface="+mn-cs"/>
              </a:rPr>
              <a:t>In aggiunta, nella pagina “</a:t>
            </a:r>
            <a:r>
              <a:rPr lang="it-IT" b="1" i="1" dirty="0">
                <a:latin typeface="+mn-lt"/>
                <a:cs typeface="+mn-cs"/>
                <a:hlinkClick r:id="rId4"/>
              </a:rPr>
              <a:t>https://europeantissue.com/hygiene/official-recommendations/hygiene-in-the-world</a:t>
            </a:r>
            <a:r>
              <a:rPr lang="it-IT" sz="2000" b="1" dirty="0">
                <a:latin typeface="+mn-lt"/>
                <a:cs typeface="+mn-cs"/>
              </a:rPr>
              <a:t>/”, pubblichiamo i link ai siti web </a:t>
            </a:r>
            <a:br>
              <a:rPr lang="it-IT" sz="2000" b="1" dirty="0">
                <a:latin typeface="+mn-lt"/>
                <a:cs typeface="+mn-cs"/>
              </a:rPr>
            </a:br>
            <a:r>
              <a:rPr lang="it-IT" sz="2000" b="1" dirty="0">
                <a:latin typeface="+mn-lt"/>
                <a:cs typeface="+mn-cs"/>
              </a:rPr>
              <a:t>di diverse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Istituzioni / autorità sanitarie nazionali</a:t>
            </a:r>
            <a:r>
              <a:rPr lang="it-IT" sz="2000" b="1" dirty="0">
                <a:latin typeface="+mn-lt"/>
                <a:cs typeface="+mn-cs"/>
              </a:rPr>
              <a:t>, che si occupano di igiene, </a:t>
            </a:r>
            <a:br>
              <a:rPr lang="it-IT" sz="2000" b="1" dirty="0">
                <a:latin typeface="+mn-lt"/>
                <a:cs typeface="+mn-cs"/>
              </a:rPr>
            </a:br>
            <a:r>
              <a:rPr lang="it-IT" sz="2000" b="1" dirty="0">
                <a:latin typeface="+mn-lt"/>
                <a:cs typeface="+mn-cs"/>
              </a:rPr>
              <a:t>	dall’istituto Koch Tedesco, al Ministero dell’ Educazione francese, al 	Dipartimento della Sanità Inglese etc. etc.</a:t>
            </a:r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EFDC9331-1B74-C3B4-E951-1E81E8F1E0CA}"/>
              </a:ext>
            </a:extLst>
          </p:cNvPr>
          <p:cNvSpPr/>
          <p:nvPr/>
        </p:nvSpPr>
        <p:spPr>
          <a:xfrm>
            <a:off x="0" y="-17670"/>
            <a:ext cx="9155113" cy="793404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862013" y="81289"/>
            <a:ext cx="7215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Le più autorevoli Istituzioni sanitarie al mondo raccomandano di usare Asciugamani di Carta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3C336B5-5190-67EA-5A31-6E0102E380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370" y="72263"/>
            <a:ext cx="656121" cy="6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41D0B654-C68E-1366-83D8-633FB3BFE112}"/>
              </a:ext>
            </a:extLst>
          </p:cNvPr>
          <p:cNvSpPr/>
          <p:nvPr/>
        </p:nvSpPr>
        <p:spPr>
          <a:xfrm>
            <a:off x="-8709" y="-11223"/>
            <a:ext cx="9155113" cy="793404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-19754" y="64291"/>
            <a:ext cx="8552194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3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L'Organizzazione mondiale della sanità (OMS) raccomanda vivamente l'uso di asciugamani monouso nel poster per il lavaggio delle mani</a:t>
            </a:r>
            <a:endParaRPr lang="en-US" sz="2300" b="1" dirty="0">
              <a:solidFill>
                <a:srgbClr val="2681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49159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D1B2BC-E71F-4179-9FE8-B8ADDDCCD1F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pic>
        <p:nvPicPr>
          <p:cNvPr id="4916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7"/>
          <a:stretch>
            <a:fillRect/>
          </a:stretch>
        </p:blipFill>
        <p:spPr bwMode="auto">
          <a:xfrm>
            <a:off x="34925" y="1048420"/>
            <a:ext cx="4621213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9" b="75740"/>
          <a:stretch>
            <a:fillRect/>
          </a:stretch>
        </p:blipFill>
        <p:spPr bwMode="auto">
          <a:xfrm>
            <a:off x="4529138" y="908720"/>
            <a:ext cx="46450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69" b="-36713"/>
          <a:stretch>
            <a:fillRect/>
          </a:stretch>
        </p:blipFill>
        <p:spPr bwMode="auto">
          <a:xfrm>
            <a:off x="4568847" y="2851820"/>
            <a:ext cx="46196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68846" y="5317694"/>
            <a:ext cx="4522899" cy="9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Un punto chiave in queste raccomandazioni è: «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ASCIUGA PERFETTAMENTE LE MANI CON UN ASCIUGAMANO MONOUSO</a:t>
            </a:r>
            <a:r>
              <a:rPr lang="it-IT" dirty="0">
                <a:latin typeface="+mn-lt"/>
                <a:cs typeface="+mn-cs"/>
              </a:rPr>
              <a:t>; usa l'asciugamano per chiudere il rubinetto»</a:t>
            </a:r>
            <a:endParaRPr lang="en-US" b="1" dirty="0">
              <a:latin typeface="+mn-lt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14D9A9B-7B42-942A-B9C7-DE3B37508C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55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BED7AC4E-F7BE-0562-58CE-7F7EA05FA702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529A3C-3DE6-480F-B974-96F7AA0B2AFD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879C18F-E10B-3658-2759-9352C027DBF2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F1D48A-8E12-495C-A65C-D9C994E16342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10918CD0-E136-383C-320B-FA09AB3A971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1254F-4F5D-4104-A847-2290226699A7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7E3EA745-15F7-0D25-2DE2-E1EBBCB06E86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457EF-3A55-4D76-A3E2-CE86A92307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2" name="Segnaposto numero diapositiva 8">
            <a:extLst>
              <a:ext uri="{FF2B5EF4-FFF2-40B4-BE49-F238E27FC236}">
                <a16:creationId xmlns:a16="http://schemas.microsoft.com/office/drawing/2014/main" id="{D8074073-B932-749B-9586-760687A4DA9F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04A01-AFFB-4E54-B51F-81894D657224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3" name="Segnaposto numero diapositiva 8">
            <a:extLst>
              <a:ext uri="{FF2B5EF4-FFF2-40B4-BE49-F238E27FC236}">
                <a16:creationId xmlns:a16="http://schemas.microsoft.com/office/drawing/2014/main" id="{E1FE5106-88D8-7910-3CE3-7C165D2906D5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6" name="Segnaposto numero diapositiva 8">
            <a:extLst>
              <a:ext uri="{FF2B5EF4-FFF2-40B4-BE49-F238E27FC236}">
                <a16:creationId xmlns:a16="http://schemas.microsoft.com/office/drawing/2014/main" id="{83F692C3-A110-4E74-B116-E3AB11319D39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7" name="Segnaposto numero diapositiva 8">
            <a:extLst>
              <a:ext uri="{FF2B5EF4-FFF2-40B4-BE49-F238E27FC236}">
                <a16:creationId xmlns:a16="http://schemas.microsoft.com/office/drawing/2014/main" id="{FCB8C777-16A5-471C-84BB-0178CDBC4F54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A64C997-9638-3C32-F02A-590223E26B7D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6295B440-F9B1-DE9E-E17E-5521D9F58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egnaposto numero diapositiva 1">
            <a:extLst>
              <a:ext uri="{FF2B5EF4-FFF2-40B4-BE49-F238E27FC236}">
                <a16:creationId xmlns:a16="http://schemas.microsoft.com/office/drawing/2014/main" id="{4C85A96D-A30E-1391-C3FE-62E61606527D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14</a:t>
            </a:fld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B12802E2-44A1-DF7A-16DD-5E83B32E99F9}"/>
              </a:ext>
            </a:extLst>
          </p:cNvPr>
          <p:cNvSpPr/>
          <p:nvPr/>
        </p:nvSpPr>
        <p:spPr>
          <a:xfrm>
            <a:off x="-8709" y="-11224"/>
            <a:ext cx="9155113" cy="919943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1206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B3648A-BE98-4604-B736-DFFDB6CA3F77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pic>
        <p:nvPicPr>
          <p:cNvPr id="51207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3109913"/>
            <a:ext cx="409575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56416" y="1204428"/>
            <a:ext cx="8424862" cy="4861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defRPr/>
            </a:pPr>
            <a:r>
              <a:rPr lang="it-IT" sz="2000" b="1" dirty="0">
                <a:latin typeface="+mn-lt"/>
                <a:cs typeface="+mn-cs"/>
              </a:rPr>
              <a:t>Il CDC (Centri per il controllo e la prevenzione delle malattie), iniziativa del Governo U.S.A., pubblica  nella pagina "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Igiene Sanitaria in Ambiente Ospedaliero</a:t>
            </a:r>
            <a:r>
              <a:rPr lang="it-IT" sz="2000" b="1" dirty="0">
                <a:latin typeface="+mn-lt"/>
                <a:cs typeface="+mn-cs"/>
              </a:rPr>
              <a:t>" un completo insieme di istruzioni per ottenere la migliore Igiene delle Mani. </a:t>
            </a:r>
            <a:br>
              <a:rPr lang="it-IT" sz="2000" b="1" dirty="0">
                <a:latin typeface="+mn-lt"/>
                <a:cs typeface="+mn-cs"/>
              </a:rPr>
            </a:br>
            <a:br>
              <a:rPr lang="it-IT" sz="2000" b="1" dirty="0">
                <a:latin typeface="+mn-lt"/>
                <a:cs typeface="+mn-cs"/>
              </a:rPr>
            </a:br>
            <a:r>
              <a:rPr lang="it-IT" sz="2000" b="1" dirty="0">
                <a:latin typeface="+mn-lt"/>
                <a:cs typeface="+mn-cs"/>
              </a:rPr>
              <a:t>Viene citato il poster 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dell'OMS "Come lavarsi le mani"</a:t>
            </a:r>
            <a:r>
              <a:rPr lang="it-IT" sz="2000" b="1" dirty="0">
                <a:latin typeface="+mn-lt"/>
                <a:cs typeface="+mn-cs"/>
              </a:rPr>
              <a:t>.</a:t>
            </a:r>
          </a:p>
          <a:p>
            <a:pPr eaLnBrk="1" fontAlgn="auto" hangingPunct="1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defRPr/>
            </a:pPr>
            <a:r>
              <a:rPr lang="it-IT" sz="2000" b="1" dirty="0">
                <a:latin typeface="+mn-lt"/>
                <a:cs typeface="+mn-cs"/>
              </a:rPr>
              <a:t>Si consigliano asciugamani monouso.</a:t>
            </a:r>
          </a:p>
          <a:p>
            <a:pPr eaLnBrk="1" fontAlgn="auto" hangingPunct="1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defRPr/>
            </a:pPr>
            <a:r>
              <a:rPr lang="it-IT" sz="2000" b="1" dirty="0">
                <a:latin typeface="+mn-lt"/>
                <a:cs typeface="+mn-cs"/>
              </a:rPr>
              <a:t>Viene inoltre presentato un video </a:t>
            </a:r>
            <a:br>
              <a:rPr lang="it-IT" sz="2000" b="1" dirty="0">
                <a:latin typeface="+mn-lt"/>
                <a:cs typeface="+mn-cs"/>
              </a:rPr>
            </a:br>
            <a:r>
              <a:rPr lang="it-IT" sz="2000" b="1" dirty="0">
                <a:latin typeface="+mn-lt"/>
                <a:cs typeface="+mn-cs"/>
              </a:rPr>
              <a:t>interessante, che illustra l'importanza </a:t>
            </a:r>
            <a:br>
              <a:rPr lang="it-IT" sz="2000" b="1" dirty="0">
                <a:latin typeface="+mn-lt"/>
                <a:cs typeface="+mn-cs"/>
              </a:rPr>
            </a:br>
            <a:r>
              <a:rPr lang="it-IT" sz="2000" b="1" dirty="0">
                <a:latin typeface="+mn-lt"/>
                <a:cs typeface="+mn-cs"/>
              </a:rPr>
              <a:t>di un accurato lavaggio e asciugatura </a:t>
            </a:r>
            <a:br>
              <a:rPr lang="it-IT" sz="2000" b="1" dirty="0">
                <a:latin typeface="+mn-lt"/>
                <a:cs typeface="+mn-cs"/>
              </a:rPr>
            </a:br>
            <a:r>
              <a:rPr lang="it-IT" sz="2000" b="1" dirty="0">
                <a:latin typeface="+mn-lt"/>
                <a:cs typeface="+mn-cs"/>
              </a:rPr>
              <a:t>delle mani, per ridurre la trasmissione </a:t>
            </a:r>
            <a:br>
              <a:rPr lang="it-IT" sz="2000" b="1" dirty="0">
                <a:latin typeface="+mn-lt"/>
                <a:cs typeface="+mn-cs"/>
              </a:rPr>
            </a:br>
            <a:r>
              <a:rPr lang="it-IT" sz="2000" b="1" dirty="0">
                <a:latin typeface="+mn-lt"/>
                <a:cs typeface="+mn-cs"/>
              </a:rPr>
              <a:t>di microrganismi patogeni.</a:t>
            </a:r>
          </a:p>
          <a:p>
            <a:pPr eaLnBrk="1" fontAlgn="auto" hangingPunct="1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cs typeface="+mn-cs"/>
              </a:rPr>
              <a:t>Nel </a:t>
            </a:r>
            <a:r>
              <a:rPr lang="en-US" sz="2000" b="1" dirty="0" err="1">
                <a:latin typeface="+mn-lt"/>
                <a:cs typeface="+mn-cs"/>
              </a:rPr>
              <a:t>sito</a:t>
            </a:r>
            <a:r>
              <a:rPr lang="en-US" sz="2000" b="1" dirty="0">
                <a:latin typeface="+mn-lt"/>
                <a:cs typeface="+mn-cs"/>
              </a:rPr>
              <a:t> web ETS:  </a:t>
            </a:r>
            <a:br>
              <a:rPr lang="en-US" sz="2000" b="1" dirty="0">
                <a:latin typeface="+mn-lt"/>
                <a:cs typeface="+mn-cs"/>
              </a:rPr>
            </a:br>
            <a:r>
              <a:rPr lang="en-US" sz="2000" b="1" dirty="0">
                <a:latin typeface="+mn-lt"/>
                <a:cs typeface="+mn-cs"/>
              </a:rPr>
              <a:t>         </a:t>
            </a:r>
            <a:r>
              <a:rPr lang="en-US" sz="2000" b="1" dirty="0">
                <a:latin typeface="+mn-lt"/>
                <a:cs typeface="+mn-cs"/>
                <a:hlinkClick r:id="rId4"/>
              </a:rPr>
              <a:t>www.europeantissue.com</a:t>
            </a:r>
            <a:r>
              <a:rPr lang="en-US" sz="2000" b="1" dirty="0">
                <a:latin typeface="+mn-lt"/>
                <a:cs typeface="+mn-cs"/>
              </a:rPr>
              <a:t> </a:t>
            </a:r>
            <a:br>
              <a:rPr lang="en-US" sz="2000" b="1" dirty="0">
                <a:latin typeface="+mn-lt"/>
                <a:cs typeface="+mn-cs"/>
              </a:rPr>
            </a:br>
            <a:r>
              <a:rPr lang="en-US" sz="2000" b="1" dirty="0">
                <a:latin typeface="+mn-lt"/>
                <a:cs typeface="+mn-cs"/>
              </a:rPr>
              <a:t>         è </a:t>
            </a:r>
            <a:r>
              <a:rPr lang="en-US" sz="2000" b="1" dirty="0" err="1">
                <a:latin typeface="+mn-lt"/>
                <a:cs typeface="+mn-cs"/>
              </a:rPr>
              <a:t>pubblicato</a:t>
            </a:r>
            <a:r>
              <a:rPr lang="en-US" sz="2000" b="1" dirty="0">
                <a:latin typeface="+mn-lt"/>
                <a:cs typeface="+mn-cs"/>
              </a:rPr>
              <a:t> il video </a:t>
            </a:r>
            <a:r>
              <a:rPr lang="en-US" sz="2000" b="1" dirty="0" err="1">
                <a:latin typeface="+mn-lt"/>
                <a:cs typeface="+mn-cs"/>
              </a:rPr>
              <a:t>completo</a:t>
            </a:r>
            <a:r>
              <a:rPr lang="en-US" sz="2000" b="1" dirty="0">
                <a:latin typeface="+mn-lt"/>
                <a:cs typeface="+mn-cs"/>
              </a:rPr>
              <a:t> </a:t>
            </a:r>
            <a:br>
              <a:rPr lang="en-US" sz="2000" b="1" dirty="0">
                <a:latin typeface="+mn-lt"/>
                <a:cs typeface="+mn-cs"/>
              </a:rPr>
            </a:br>
            <a:r>
              <a:rPr lang="en-US" sz="2000" b="1" dirty="0">
                <a:latin typeface="+mn-lt"/>
                <a:cs typeface="+mn-cs"/>
              </a:rPr>
              <a:t>         con le </a:t>
            </a:r>
            <a:r>
              <a:rPr lang="en-US" sz="2000" b="1" dirty="0" err="1">
                <a:latin typeface="+mn-lt"/>
                <a:cs typeface="+mn-cs"/>
              </a:rPr>
              <a:t>istruzioni</a:t>
            </a:r>
            <a:r>
              <a:rPr lang="en-US" sz="2000" b="1" dirty="0">
                <a:latin typeface="+mn-lt"/>
                <a:cs typeface="+mn-cs"/>
              </a:rPr>
              <a:t> per </a:t>
            </a:r>
            <a:r>
              <a:rPr lang="en-US" sz="2000" b="1" dirty="0" err="1">
                <a:latin typeface="+mn-lt"/>
                <a:cs typeface="+mn-cs"/>
              </a:rPr>
              <a:t>lavarsi</a:t>
            </a:r>
            <a:r>
              <a:rPr lang="en-US" sz="2000" b="1" dirty="0">
                <a:latin typeface="+mn-lt"/>
                <a:cs typeface="+mn-cs"/>
              </a:rPr>
              <a:t> </a:t>
            </a:r>
            <a:br>
              <a:rPr lang="en-US" sz="2000" b="1" dirty="0">
                <a:latin typeface="+mn-lt"/>
                <a:cs typeface="+mn-cs"/>
              </a:rPr>
            </a:br>
            <a:r>
              <a:rPr lang="en-US" sz="2000" b="1" dirty="0">
                <a:latin typeface="+mn-lt"/>
                <a:cs typeface="+mn-cs"/>
              </a:rPr>
              <a:t>         ed asciugarsi le mani.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00812" y="112706"/>
            <a:ext cx="853607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Il CDC (Centers for Disease Control and Prevention), una iniziativa del governo USA,  raccomanda fortemente l’uso di Asciugamani di carta  </a:t>
            </a:r>
          </a:p>
        </p:txBody>
      </p:sp>
      <p:sp>
        <p:nvSpPr>
          <p:cNvPr id="5" name="Segnaposto numero diapositiva 8">
            <a:extLst>
              <a:ext uri="{FF2B5EF4-FFF2-40B4-BE49-F238E27FC236}">
                <a16:creationId xmlns:a16="http://schemas.microsoft.com/office/drawing/2014/main" id="{4C961F3E-C828-17D4-762D-55B5E55B2F2E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D1B2BC-E71F-4179-9FE8-B8ADDDCCD1F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33400815-C55B-5049-5FA5-3ADAB64BA67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529A3C-3DE6-480F-B974-96F7AA0B2AFD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B2BCE66F-F264-DA2C-69BA-752A9D002BA6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F1D48A-8E12-495C-A65C-D9C994E16342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EB6A6A2-A296-0AA9-87BC-69F2402064A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1254F-4F5D-4104-A847-2290226699A7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8EBD2B37-7EBC-9C44-76CC-6C20301B5223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457EF-3A55-4D76-A3E2-CE86A92307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2" name="Segnaposto numero diapositiva 8">
            <a:extLst>
              <a:ext uri="{FF2B5EF4-FFF2-40B4-BE49-F238E27FC236}">
                <a16:creationId xmlns:a16="http://schemas.microsoft.com/office/drawing/2014/main" id="{36F4EB1D-910D-967C-540C-EE421F8093FA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04A01-AFFB-4E54-B51F-81894D657224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3" name="Segnaposto numero diapositiva 8">
            <a:extLst>
              <a:ext uri="{FF2B5EF4-FFF2-40B4-BE49-F238E27FC236}">
                <a16:creationId xmlns:a16="http://schemas.microsoft.com/office/drawing/2014/main" id="{02758A08-9052-78C7-7278-B669575B152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5" name="Segnaposto numero diapositiva 8">
            <a:extLst>
              <a:ext uri="{FF2B5EF4-FFF2-40B4-BE49-F238E27FC236}">
                <a16:creationId xmlns:a16="http://schemas.microsoft.com/office/drawing/2014/main" id="{CE30F16F-D9E4-71E5-48E4-74ECC5E070B5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6" name="Segnaposto numero diapositiva 8">
            <a:extLst>
              <a:ext uri="{FF2B5EF4-FFF2-40B4-BE49-F238E27FC236}">
                <a16:creationId xmlns:a16="http://schemas.microsoft.com/office/drawing/2014/main" id="{AE7929CB-4860-B7A1-CD5E-E1C771F321CD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0E9D7F00-F9C0-59EB-924E-2B44BF8CC6E9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171A164A-820F-8525-3230-64591A926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egnaposto numero diapositiva 1">
            <a:extLst>
              <a:ext uri="{FF2B5EF4-FFF2-40B4-BE49-F238E27FC236}">
                <a16:creationId xmlns:a16="http://schemas.microsoft.com/office/drawing/2014/main" id="{F3C90B97-F460-F9D4-134D-BD643F5397C2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15</a:t>
            </a:fld>
            <a:endParaRPr lang="it-IT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8285C856-CD95-C154-71F2-FE4CC88531BB}"/>
              </a:ext>
            </a:extLst>
          </p:cNvPr>
          <p:cNvSpPr/>
          <p:nvPr/>
        </p:nvSpPr>
        <p:spPr>
          <a:xfrm>
            <a:off x="-8709" y="-11224"/>
            <a:ext cx="9155113" cy="919943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3254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531727-8A22-4497-854C-5E91ADEB712A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pic>
        <p:nvPicPr>
          <p:cNvPr id="53255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r="33530"/>
          <a:stretch>
            <a:fillRect/>
          </a:stretch>
        </p:blipFill>
        <p:spPr bwMode="auto">
          <a:xfrm>
            <a:off x="253206" y="1136181"/>
            <a:ext cx="4175125" cy="4252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00563" y="1386998"/>
            <a:ext cx="4607941" cy="485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La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Health Protection Agency </a:t>
            </a:r>
            <a:r>
              <a:rPr lang="en-US" dirty="0">
                <a:latin typeface="+mn-lt"/>
                <a:cs typeface="+mn-cs"/>
              </a:rPr>
              <a:t>Inglese </a:t>
            </a:r>
            <a:r>
              <a:rPr lang="en-US" dirty="0">
                <a:latin typeface="+mn-lt"/>
                <a:cs typeface="+mn-cs"/>
                <a:hlinkClick r:id="rId4"/>
              </a:rPr>
              <a:t>www.hpa.org.uk/</a:t>
            </a:r>
            <a:r>
              <a:rPr lang="en-US" dirty="0">
                <a:latin typeface="+mn-lt"/>
                <a:cs typeface="+mn-cs"/>
              </a:rPr>
              <a:t> offer </a:t>
            </a:r>
            <a:r>
              <a:rPr lang="en-US" dirty="0" err="1">
                <a:latin typeface="+mn-lt"/>
                <a:cs typeface="+mn-cs"/>
              </a:rPr>
              <a:t>indicazioni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sul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lavaggio</a:t>
            </a:r>
            <a:r>
              <a:rPr lang="en-US" dirty="0">
                <a:latin typeface="+mn-lt"/>
                <a:cs typeface="+mn-cs"/>
              </a:rPr>
              <a:t> delle mani al grande </a:t>
            </a:r>
            <a:r>
              <a:rPr lang="en-US" dirty="0" err="1">
                <a:latin typeface="+mn-lt"/>
                <a:cs typeface="+mn-cs"/>
              </a:rPr>
              <a:t>pubblico</a:t>
            </a:r>
            <a:r>
              <a:rPr lang="en-US" dirty="0">
                <a:latin typeface="+mn-lt"/>
                <a:cs typeface="+mn-cs"/>
              </a:rPr>
              <a:t>. </a:t>
            </a:r>
            <a:br>
              <a:rPr lang="en-US" dirty="0">
                <a:latin typeface="+mn-lt"/>
                <a:cs typeface="+mn-cs"/>
              </a:rPr>
            </a:br>
            <a:endParaRPr lang="en-US" dirty="0">
              <a:latin typeface="+mn-lt"/>
              <a:cs typeface="+mn-cs"/>
            </a:endParaRP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L'attrezzatura necessaria per un efficace lavaggio delle mani comprende: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«ASCIUGAMANI DI CARTA MONOUSO»</a:t>
            </a:r>
            <a:endParaRPr lang="it-IT" dirty="0">
              <a:latin typeface="+mn-lt"/>
              <a:cs typeface="+mn-cs"/>
            </a:endParaRP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Il documento HPA completo è disponibile sul sito Web ETS.</a:t>
            </a: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NHS</a:t>
            </a:r>
            <a:r>
              <a:rPr lang="it-IT" dirty="0">
                <a:latin typeface="+mn-lt"/>
                <a:cs typeface="+mn-cs"/>
              </a:rPr>
              <a:t> fornisce una "Guida MRSA per il personale infermieristico" completa, disponibile anche </a:t>
            </a:r>
            <a:br>
              <a:rPr lang="it-IT" dirty="0">
                <a:latin typeface="+mn-lt"/>
                <a:cs typeface="+mn-cs"/>
              </a:rPr>
            </a:br>
            <a:r>
              <a:rPr lang="it-IT" dirty="0">
                <a:latin typeface="+mn-lt"/>
                <a:cs typeface="+mn-cs"/>
              </a:rPr>
              <a:t>sul sito web di ETS. </a:t>
            </a: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Tra le indicazioni fondamentali, vedi a pagina 7: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"ASCIUGARE BENE CON FOGLI DI CARTA MONOUSO".</a:t>
            </a:r>
            <a:br>
              <a:rPr lang="en-US" dirty="0">
                <a:latin typeface="+mn-lt"/>
                <a:cs typeface="+mn-cs"/>
              </a:rPr>
            </a:b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72170" y="122963"/>
            <a:ext cx="9001001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La HPA (UK Health Protection Agency) e la NHS (National Heath </a:t>
            </a:r>
            <a:br>
              <a:rPr lang="it-IT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it-IT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Service) indicano per la massimo igiene l’uso di asciugamani di carta 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6450" y="5596052"/>
            <a:ext cx="4247357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latin typeface="+mn-lt"/>
                <a:cs typeface="+mn-cs"/>
              </a:rPr>
              <a:t>Queste le istruzioni fornite da </a:t>
            </a:r>
            <a:r>
              <a:rPr lang="it-IT" b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HPA </a:t>
            </a:r>
            <a:br>
              <a:rPr lang="it-IT" b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it-IT" b="1">
                <a:latin typeface="+mn-lt"/>
                <a:cs typeface="+mn-cs"/>
              </a:rPr>
              <a:t>l’Agenzia Inglese di Protezione della Salute.</a:t>
            </a:r>
          </a:p>
        </p:txBody>
      </p:sp>
      <p:pic>
        <p:nvPicPr>
          <p:cNvPr id="53259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2" t="3708" r="2457" b="79269"/>
          <a:stretch>
            <a:fillRect/>
          </a:stretch>
        </p:blipFill>
        <p:spPr bwMode="auto">
          <a:xfrm>
            <a:off x="4608004" y="1400814"/>
            <a:ext cx="1331912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D8FB1596-3BF6-E751-DD37-CFB1B6E942EB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D1B2BC-E71F-4179-9FE8-B8ADDDCCD1F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512BBC1F-20B8-7280-B92A-642C6EE6083B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529A3C-3DE6-480F-B974-96F7AA0B2AFD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CAFA0B9-25A0-A440-1F8E-03A820A0DAC3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F1D48A-8E12-495C-A65C-D9C994E16342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2EE70D11-39D4-361E-43DC-6EF1E14ACC2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1254F-4F5D-4104-A847-2290226699A7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2" name="Segnaposto numero diapositiva 8">
            <a:extLst>
              <a:ext uri="{FF2B5EF4-FFF2-40B4-BE49-F238E27FC236}">
                <a16:creationId xmlns:a16="http://schemas.microsoft.com/office/drawing/2014/main" id="{C29736AE-C983-AE70-5AA7-B04B577835D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457EF-3A55-4D76-A3E2-CE86A92307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3" name="Segnaposto numero diapositiva 8">
            <a:extLst>
              <a:ext uri="{FF2B5EF4-FFF2-40B4-BE49-F238E27FC236}">
                <a16:creationId xmlns:a16="http://schemas.microsoft.com/office/drawing/2014/main" id="{89A61DD3-94E0-51D8-A32F-6228C191D15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04A01-AFFB-4E54-B51F-81894D657224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5" name="Segnaposto numero diapositiva 8">
            <a:extLst>
              <a:ext uri="{FF2B5EF4-FFF2-40B4-BE49-F238E27FC236}">
                <a16:creationId xmlns:a16="http://schemas.microsoft.com/office/drawing/2014/main" id="{50FDA253-D56F-7CD5-66D4-F539F36F3C24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6" name="Segnaposto numero diapositiva 8">
            <a:extLst>
              <a:ext uri="{FF2B5EF4-FFF2-40B4-BE49-F238E27FC236}">
                <a16:creationId xmlns:a16="http://schemas.microsoft.com/office/drawing/2014/main" id="{59E0C97C-9BE9-6355-491B-5324E1D94A5D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7" name="Segnaposto numero diapositiva 8">
            <a:extLst>
              <a:ext uri="{FF2B5EF4-FFF2-40B4-BE49-F238E27FC236}">
                <a16:creationId xmlns:a16="http://schemas.microsoft.com/office/drawing/2014/main" id="{11E6E26C-16AC-A230-5276-05A47427427C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3D86C50-D2E9-60A7-6DE1-4EA7FF8DD9A1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83F8055C-E32D-B1B0-EB2B-65C6C0BA8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egnaposto numero diapositiva 1">
            <a:extLst>
              <a:ext uri="{FF2B5EF4-FFF2-40B4-BE49-F238E27FC236}">
                <a16:creationId xmlns:a16="http://schemas.microsoft.com/office/drawing/2014/main" id="{BD71496E-B4A2-064B-4BEB-4D9297080314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16</a:t>
            </a:fld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965B325-3595-3740-F14D-AE33EF2CCA06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40617342-8883-0580-357F-EDA9D6DF55D4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AC0042AA-5B19-6599-1D7F-03F7D9D31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00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0F037F-A8D3-4DB1-9A8C-59D9045C1CDE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338385" y="-141727"/>
            <a:ext cx="9158857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L’ASCIUGATURA -  UN</a:t>
            </a:r>
            <a:r>
              <a:rPr lang="en-US" sz="2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 </a:t>
            </a:r>
            <a:r>
              <a:rPr lang="en-US" sz="2200" b="1" dirty="0">
                <a:ln w="18415" cmpd="sng">
                  <a:noFill/>
                  <a:prstDash val="solid"/>
                </a:ln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ASPETTO ESSENZIALE</a:t>
            </a:r>
            <a:r>
              <a:rPr lang="en-US" sz="22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 DELL’ IGIENE DELLE MANI </a:t>
            </a:r>
            <a:br>
              <a:rPr lang="en-US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it-IT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Consenso di un Panel di Eminenti Scienziati Europei</a:t>
            </a:r>
          </a:p>
        </p:txBody>
      </p:sp>
      <p:sp>
        <p:nvSpPr>
          <p:cNvPr id="11" name="Pergamena 1 4"/>
          <p:cNvSpPr/>
          <p:nvPr/>
        </p:nvSpPr>
        <p:spPr>
          <a:xfrm>
            <a:off x="3500438" y="869018"/>
            <a:ext cx="5632450" cy="5946120"/>
          </a:xfrm>
          <a:custGeom>
            <a:avLst/>
            <a:gdLst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809787 w 6192688"/>
              <a:gd name="connsiteY3" fmla="*/ 0 h 5328802"/>
              <a:gd name="connsiteX4" fmla="*/ 6192688 w 6192688"/>
              <a:gd name="connsiteY4" fmla="*/ 382901 h 5328802"/>
              <a:gd name="connsiteX5" fmla="*/ 5809787 w 6192688"/>
              <a:gd name="connsiteY5" fmla="*/ 765802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206788"/>
              <a:gd name="connsiteY0" fmla="*/ 5328802 h 5328802"/>
              <a:gd name="connsiteX1" fmla="*/ 765802 w 6206788"/>
              <a:gd name="connsiteY1" fmla="*/ 4945901 h 5328802"/>
              <a:gd name="connsiteX2" fmla="*/ 382901 w 6206788"/>
              <a:gd name="connsiteY2" fmla="*/ 4945901 h 5328802"/>
              <a:gd name="connsiteX3" fmla="*/ 574352 w 6206788"/>
              <a:gd name="connsiteY3" fmla="*/ 4754450 h 5328802"/>
              <a:gd name="connsiteX4" fmla="*/ 382901 w 6206788"/>
              <a:gd name="connsiteY4" fmla="*/ 4562999 h 5328802"/>
              <a:gd name="connsiteX5" fmla="*/ 765802 w 6206788"/>
              <a:gd name="connsiteY5" fmla="*/ 4563000 h 5328802"/>
              <a:gd name="connsiteX6" fmla="*/ 765802 w 6206788"/>
              <a:gd name="connsiteY6" fmla="*/ 382901 h 5328802"/>
              <a:gd name="connsiteX7" fmla="*/ 1148703 w 6206788"/>
              <a:gd name="connsiteY7" fmla="*/ 0 h 5328802"/>
              <a:gd name="connsiteX8" fmla="*/ 5809787 w 6206788"/>
              <a:gd name="connsiteY8" fmla="*/ 0 h 5328802"/>
              <a:gd name="connsiteX9" fmla="*/ 6192688 w 6206788"/>
              <a:gd name="connsiteY9" fmla="*/ 382901 h 5328802"/>
              <a:gd name="connsiteX10" fmla="*/ 5809787 w 6206788"/>
              <a:gd name="connsiteY10" fmla="*/ 765802 h 5328802"/>
              <a:gd name="connsiteX11" fmla="*/ 5426886 w 6206788"/>
              <a:gd name="connsiteY11" fmla="*/ 765802 h 5328802"/>
              <a:gd name="connsiteX12" fmla="*/ 5426886 w 6206788"/>
              <a:gd name="connsiteY12" fmla="*/ 4945901 h 5328802"/>
              <a:gd name="connsiteX13" fmla="*/ 5043985 w 6206788"/>
              <a:gd name="connsiteY13" fmla="*/ 5328802 h 5328802"/>
              <a:gd name="connsiteX14" fmla="*/ 382901 w 6206788"/>
              <a:gd name="connsiteY14" fmla="*/ 5328802 h 5328802"/>
              <a:gd name="connsiteX15" fmla="*/ 1531604 w 6206788"/>
              <a:gd name="connsiteY15" fmla="*/ 382901 h 5328802"/>
              <a:gd name="connsiteX16" fmla="*/ 1148703 w 6206788"/>
              <a:gd name="connsiteY16" fmla="*/ 765802 h 5328802"/>
              <a:gd name="connsiteX17" fmla="*/ 957252 w 6206788"/>
              <a:gd name="connsiteY17" fmla="*/ 574351 h 5328802"/>
              <a:gd name="connsiteX18" fmla="*/ 1148703 w 6206788"/>
              <a:gd name="connsiteY18" fmla="*/ 382900 h 5328802"/>
              <a:gd name="connsiteX19" fmla="*/ 1531604 w 6206788"/>
              <a:gd name="connsiteY19" fmla="*/ 382901 h 5328802"/>
              <a:gd name="connsiteX0" fmla="*/ 1531604 w 6206788"/>
              <a:gd name="connsiteY0" fmla="*/ 382901 h 5328802"/>
              <a:gd name="connsiteX1" fmla="*/ 1148703 w 6206788"/>
              <a:gd name="connsiteY1" fmla="*/ 765802 h 5328802"/>
              <a:gd name="connsiteX2" fmla="*/ 957252 w 6206788"/>
              <a:gd name="connsiteY2" fmla="*/ 574351 h 5328802"/>
              <a:gd name="connsiteX3" fmla="*/ 1148703 w 6206788"/>
              <a:gd name="connsiteY3" fmla="*/ 382900 h 5328802"/>
              <a:gd name="connsiteX4" fmla="*/ 1531604 w 6206788"/>
              <a:gd name="connsiteY4" fmla="*/ 382901 h 5328802"/>
              <a:gd name="connsiteX5" fmla="*/ 765802 w 6206788"/>
              <a:gd name="connsiteY5" fmla="*/ 4945901 h 5328802"/>
              <a:gd name="connsiteX6" fmla="*/ 382901 w 6206788"/>
              <a:gd name="connsiteY6" fmla="*/ 5328802 h 5328802"/>
              <a:gd name="connsiteX7" fmla="*/ 0 w 6206788"/>
              <a:gd name="connsiteY7" fmla="*/ 4945901 h 5328802"/>
              <a:gd name="connsiteX8" fmla="*/ 382901 w 6206788"/>
              <a:gd name="connsiteY8" fmla="*/ 4563000 h 5328802"/>
              <a:gd name="connsiteX9" fmla="*/ 574352 w 6206788"/>
              <a:gd name="connsiteY9" fmla="*/ 4754451 h 5328802"/>
              <a:gd name="connsiteX10" fmla="*/ 382901 w 6206788"/>
              <a:gd name="connsiteY10" fmla="*/ 4945902 h 5328802"/>
              <a:gd name="connsiteX11" fmla="*/ 765802 w 6206788"/>
              <a:gd name="connsiteY11" fmla="*/ 4945901 h 5328802"/>
              <a:gd name="connsiteX0" fmla="*/ 765802 w 6206788"/>
              <a:gd name="connsiteY0" fmla="*/ 4563000 h 5328802"/>
              <a:gd name="connsiteX1" fmla="*/ 765802 w 6206788"/>
              <a:gd name="connsiteY1" fmla="*/ 382901 h 5328802"/>
              <a:gd name="connsiteX2" fmla="*/ 1148703 w 6206788"/>
              <a:gd name="connsiteY2" fmla="*/ 0 h 5328802"/>
              <a:gd name="connsiteX3" fmla="*/ 5352587 w 6206788"/>
              <a:gd name="connsiteY3" fmla="*/ 26377 h 5328802"/>
              <a:gd name="connsiteX4" fmla="*/ 6192688 w 6206788"/>
              <a:gd name="connsiteY4" fmla="*/ 382901 h 5328802"/>
              <a:gd name="connsiteX5" fmla="*/ 5809787 w 6206788"/>
              <a:gd name="connsiteY5" fmla="*/ 765802 h 5328802"/>
              <a:gd name="connsiteX6" fmla="*/ 5426886 w 6206788"/>
              <a:gd name="connsiteY6" fmla="*/ 765802 h 5328802"/>
              <a:gd name="connsiteX7" fmla="*/ 5426886 w 6206788"/>
              <a:gd name="connsiteY7" fmla="*/ 4945901 h 5328802"/>
              <a:gd name="connsiteX8" fmla="*/ 5043985 w 6206788"/>
              <a:gd name="connsiteY8" fmla="*/ 5328802 h 5328802"/>
              <a:gd name="connsiteX9" fmla="*/ 382901 w 6206788"/>
              <a:gd name="connsiteY9" fmla="*/ 5328802 h 5328802"/>
              <a:gd name="connsiteX10" fmla="*/ 0 w 6206788"/>
              <a:gd name="connsiteY10" fmla="*/ 4945901 h 5328802"/>
              <a:gd name="connsiteX11" fmla="*/ 382901 w 6206788"/>
              <a:gd name="connsiteY11" fmla="*/ 4563000 h 5328802"/>
              <a:gd name="connsiteX12" fmla="*/ 765802 w 6206788"/>
              <a:gd name="connsiteY12" fmla="*/ 4563000 h 5328802"/>
              <a:gd name="connsiteX13" fmla="*/ 1148703 w 6206788"/>
              <a:gd name="connsiteY13" fmla="*/ 0 h 5328802"/>
              <a:gd name="connsiteX14" fmla="*/ 1531604 w 6206788"/>
              <a:gd name="connsiteY14" fmla="*/ 382901 h 5328802"/>
              <a:gd name="connsiteX15" fmla="*/ 1148703 w 6206788"/>
              <a:gd name="connsiteY15" fmla="*/ 765802 h 5328802"/>
              <a:gd name="connsiteX16" fmla="*/ 957252 w 6206788"/>
              <a:gd name="connsiteY16" fmla="*/ 574351 h 5328802"/>
              <a:gd name="connsiteX17" fmla="*/ 1148703 w 6206788"/>
              <a:gd name="connsiteY17" fmla="*/ 382900 h 5328802"/>
              <a:gd name="connsiteX18" fmla="*/ 1531604 w 6206788"/>
              <a:gd name="connsiteY18" fmla="*/ 382901 h 5328802"/>
              <a:gd name="connsiteX19" fmla="*/ 5426886 w 6206788"/>
              <a:gd name="connsiteY19" fmla="*/ 765802 h 5328802"/>
              <a:gd name="connsiteX20" fmla="*/ 1148703 w 6206788"/>
              <a:gd name="connsiteY20" fmla="*/ 765802 h 5328802"/>
              <a:gd name="connsiteX21" fmla="*/ 382901 w 6206788"/>
              <a:gd name="connsiteY21" fmla="*/ 4563000 h 5328802"/>
              <a:gd name="connsiteX22" fmla="*/ 574352 w 6206788"/>
              <a:gd name="connsiteY22" fmla="*/ 4754451 h 5328802"/>
              <a:gd name="connsiteX23" fmla="*/ 382901 w 6206788"/>
              <a:gd name="connsiteY23" fmla="*/ 4945902 h 5328802"/>
              <a:gd name="connsiteX24" fmla="*/ 765802 w 6206788"/>
              <a:gd name="connsiteY24" fmla="*/ 4945901 h 5328802"/>
              <a:gd name="connsiteX25" fmla="*/ 382901 w 6206788"/>
              <a:gd name="connsiteY25" fmla="*/ 5328802 h 5328802"/>
              <a:gd name="connsiteX26" fmla="*/ 765802 w 6206788"/>
              <a:gd name="connsiteY26" fmla="*/ 4945901 h 5328802"/>
              <a:gd name="connsiteX27" fmla="*/ 765802 w 6206788"/>
              <a:gd name="connsiteY27" fmla="*/ 4563000 h 5328802"/>
              <a:gd name="connsiteX0" fmla="*/ 382901 w 6193271"/>
              <a:gd name="connsiteY0" fmla="*/ 5328802 h 5328802"/>
              <a:gd name="connsiteX1" fmla="*/ 765802 w 6193271"/>
              <a:gd name="connsiteY1" fmla="*/ 4945901 h 5328802"/>
              <a:gd name="connsiteX2" fmla="*/ 382901 w 6193271"/>
              <a:gd name="connsiteY2" fmla="*/ 4945901 h 5328802"/>
              <a:gd name="connsiteX3" fmla="*/ 574352 w 6193271"/>
              <a:gd name="connsiteY3" fmla="*/ 4754450 h 5328802"/>
              <a:gd name="connsiteX4" fmla="*/ 382901 w 6193271"/>
              <a:gd name="connsiteY4" fmla="*/ 4562999 h 5328802"/>
              <a:gd name="connsiteX5" fmla="*/ 765802 w 6193271"/>
              <a:gd name="connsiteY5" fmla="*/ 4563000 h 5328802"/>
              <a:gd name="connsiteX6" fmla="*/ 765802 w 6193271"/>
              <a:gd name="connsiteY6" fmla="*/ 382901 h 5328802"/>
              <a:gd name="connsiteX7" fmla="*/ 1148703 w 6193271"/>
              <a:gd name="connsiteY7" fmla="*/ 0 h 5328802"/>
              <a:gd name="connsiteX8" fmla="*/ 5809787 w 6193271"/>
              <a:gd name="connsiteY8" fmla="*/ 0 h 5328802"/>
              <a:gd name="connsiteX9" fmla="*/ 6192688 w 6193271"/>
              <a:gd name="connsiteY9" fmla="*/ 382901 h 5328802"/>
              <a:gd name="connsiteX10" fmla="*/ 5809787 w 6193271"/>
              <a:gd name="connsiteY10" fmla="*/ 765802 h 5328802"/>
              <a:gd name="connsiteX11" fmla="*/ 5426886 w 6193271"/>
              <a:gd name="connsiteY11" fmla="*/ 765802 h 5328802"/>
              <a:gd name="connsiteX12" fmla="*/ 5426886 w 6193271"/>
              <a:gd name="connsiteY12" fmla="*/ 4945901 h 5328802"/>
              <a:gd name="connsiteX13" fmla="*/ 5043985 w 6193271"/>
              <a:gd name="connsiteY13" fmla="*/ 5328802 h 5328802"/>
              <a:gd name="connsiteX14" fmla="*/ 382901 w 6193271"/>
              <a:gd name="connsiteY14" fmla="*/ 5328802 h 5328802"/>
              <a:gd name="connsiteX15" fmla="*/ 1531604 w 6193271"/>
              <a:gd name="connsiteY15" fmla="*/ 382901 h 5328802"/>
              <a:gd name="connsiteX16" fmla="*/ 1148703 w 6193271"/>
              <a:gd name="connsiteY16" fmla="*/ 765802 h 5328802"/>
              <a:gd name="connsiteX17" fmla="*/ 957252 w 6193271"/>
              <a:gd name="connsiteY17" fmla="*/ 574351 h 5328802"/>
              <a:gd name="connsiteX18" fmla="*/ 1148703 w 6193271"/>
              <a:gd name="connsiteY18" fmla="*/ 382900 h 5328802"/>
              <a:gd name="connsiteX19" fmla="*/ 1531604 w 6193271"/>
              <a:gd name="connsiteY19" fmla="*/ 382901 h 5328802"/>
              <a:gd name="connsiteX0" fmla="*/ 1531604 w 6193271"/>
              <a:gd name="connsiteY0" fmla="*/ 382901 h 5328802"/>
              <a:gd name="connsiteX1" fmla="*/ 1148703 w 6193271"/>
              <a:gd name="connsiteY1" fmla="*/ 765802 h 5328802"/>
              <a:gd name="connsiteX2" fmla="*/ 957252 w 6193271"/>
              <a:gd name="connsiteY2" fmla="*/ 574351 h 5328802"/>
              <a:gd name="connsiteX3" fmla="*/ 1148703 w 6193271"/>
              <a:gd name="connsiteY3" fmla="*/ 382900 h 5328802"/>
              <a:gd name="connsiteX4" fmla="*/ 1531604 w 6193271"/>
              <a:gd name="connsiteY4" fmla="*/ 382901 h 5328802"/>
              <a:gd name="connsiteX5" fmla="*/ 765802 w 6193271"/>
              <a:gd name="connsiteY5" fmla="*/ 4945901 h 5328802"/>
              <a:gd name="connsiteX6" fmla="*/ 382901 w 6193271"/>
              <a:gd name="connsiteY6" fmla="*/ 5328802 h 5328802"/>
              <a:gd name="connsiteX7" fmla="*/ 0 w 6193271"/>
              <a:gd name="connsiteY7" fmla="*/ 4945901 h 5328802"/>
              <a:gd name="connsiteX8" fmla="*/ 382901 w 6193271"/>
              <a:gd name="connsiteY8" fmla="*/ 4563000 h 5328802"/>
              <a:gd name="connsiteX9" fmla="*/ 574352 w 6193271"/>
              <a:gd name="connsiteY9" fmla="*/ 4754451 h 5328802"/>
              <a:gd name="connsiteX10" fmla="*/ 382901 w 6193271"/>
              <a:gd name="connsiteY10" fmla="*/ 4945902 h 5328802"/>
              <a:gd name="connsiteX11" fmla="*/ 765802 w 6193271"/>
              <a:gd name="connsiteY11" fmla="*/ 4945901 h 5328802"/>
              <a:gd name="connsiteX0" fmla="*/ 765802 w 6193271"/>
              <a:gd name="connsiteY0" fmla="*/ 4563000 h 5328802"/>
              <a:gd name="connsiteX1" fmla="*/ 765802 w 6193271"/>
              <a:gd name="connsiteY1" fmla="*/ 382901 h 5328802"/>
              <a:gd name="connsiteX2" fmla="*/ 1148703 w 6193271"/>
              <a:gd name="connsiteY2" fmla="*/ 0 h 5328802"/>
              <a:gd name="connsiteX3" fmla="*/ 5352587 w 6193271"/>
              <a:gd name="connsiteY3" fmla="*/ 26377 h 5328802"/>
              <a:gd name="connsiteX4" fmla="*/ 6192688 w 6193271"/>
              <a:gd name="connsiteY4" fmla="*/ 382901 h 5328802"/>
              <a:gd name="connsiteX5" fmla="*/ 5475679 w 6193271"/>
              <a:gd name="connsiteY5" fmla="*/ 792179 h 5328802"/>
              <a:gd name="connsiteX6" fmla="*/ 5426886 w 6193271"/>
              <a:gd name="connsiteY6" fmla="*/ 765802 h 5328802"/>
              <a:gd name="connsiteX7" fmla="*/ 5426886 w 6193271"/>
              <a:gd name="connsiteY7" fmla="*/ 4945901 h 5328802"/>
              <a:gd name="connsiteX8" fmla="*/ 5043985 w 6193271"/>
              <a:gd name="connsiteY8" fmla="*/ 5328802 h 5328802"/>
              <a:gd name="connsiteX9" fmla="*/ 382901 w 6193271"/>
              <a:gd name="connsiteY9" fmla="*/ 5328802 h 5328802"/>
              <a:gd name="connsiteX10" fmla="*/ 0 w 6193271"/>
              <a:gd name="connsiteY10" fmla="*/ 4945901 h 5328802"/>
              <a:gd name="connsiteX11" fmla="*/ 382901 w 6193271"/>
              <a:gd name="connsiteY11" fmla="*/ 4563000 h 5328802"/>
              <a:gd name="connsiteX12" fmla="*/ 765802 w 6193271"/>
              <a:gd name="connsiteY12" fmla="*/ 4563000 h 5328802"/>
              <a:gd name="connsiteX13" fmla="*/ 1148703 w 6193271"/>
              <a:gd name="connsiteY13" fmla="*/ 0 h 5328802"/>
              <a:gd name="connsiteX14" fmla="*/ 1531604 w 6193271"/>
              <a:gd name="connsiteY14" fmla="*/ 382901 h 5328802"/>
              <a:gd name="connsiteX15" fmla="*/ 1148703 w 6193271"/>
              <a:gd name="connsiteY15" fmla="*/ 765802 h 5328802"/>
              <a:gd name="connsiteX16" fmla="*/ 957252 w 6193271"/>
              <a:gd name="connsiteY16" fmla="*/ 574351 h 5328802"/>
              <a:gd name="connsiteX17" fmla="*/ 1148703 w 6193271"/>
              <a:gd name="connsiteY17" fmla="*/ 382900 h 5328802"/>
              <a:gd name="connsiteX18" fmla="*/ 1531604 w 6193271"/>
              <a:gd name="connsiteY18" fmla="*/ 382901 h 5328802"/>
              <a:gd name="connsiteX19" fmla="*/ 5426886 w 6193271"/>
              <a:gd name="connsiteY19" fmla="*/ 765802 h 5328802"/>
              <a:gd name="connsiteX20" fmla="*/ 1148703 w 6193271"/>
              <a:gd name="connsiteY20" fmla="*/ 765802 h 5328802"/>
              <a:gd name="connsiteX21" fmla="*/ 382901 w 6193271"/>
              <a:gd name="connsiteY21" fmla="*/ 4563000 h 5328802"/>
              <a:gd name="connsiteX22" fmla="*/ 574352 w 6193271"/>
              <a:gd name="connsiteY22" fmla="*/ 4754451 h 5328802"/>
              <a:gd name="connsiteX23" fmla="*/ 382901 w 6193271"/>
              <a:gd name="connsiteY23" fmla="*/ 4945902 h 5328802"/>
              <a:gd name="connsiteX24" fmla="*/ 765802 w 6193271"/>
              <a:gd name="connsiteY24" fmla="*/ 4945901 h 5328802"/>
              <a:gd name="connsiteX25" fmla="*/ 382901 w 6193271"/>
              <a:gd name="connsiteY25" fmla="*/ 5328802 h 5328802"/>
              <a:gd name="connsiteX26" fmla="*/ 765802 w 6193271"/>
              <a:gd name="connsiteY26" fmla="*/ 4945901 h 5328802"/>
              <a:gd name="connsiteX27" fmla="*/ 765802 w 6193271"/>
              <a:gd name="connsiteY27" fmla="*/ 4563000 h 5328802"/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352587 w 6192688"/>
              <a:gd name="connsiteY3" fmla="*/ 26377 h 5328802"/>
              <a:gd name="connsiteX4" fmla="*/ 5673942 w 6192688"/>
              <a:gd name="connsiteY4" fmla="*/ 347732 h 5328802"/>
              <a:gd name="connsiteX5" fmla="*/ 5475679 w 6192688"/>
              <a:gd name="connsiteY5" fmla="*/ 792179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352587 w 6192688"/>
              <a:gd name="connsiteY3" fmla="*/ 26377 h 5328802"/>
              <a:gd name="connsiteX4" fmla="*/ 5673942 w 6192688"/>
              <a:gd name="connsiteY4" fmla="*/ 347732 h 5328802"/>
              <a:gd name="connsiteX5" fmla="*/ 5475679 w 6192688"/>
              <a:gd name="connsiteY5" fmla="*/ 792179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352587 w 6192688"/>
              <a:gd name="connsiteY3" fmla="*/ 26377 h 5328802"/>
              <a:gd name="connsiteX4" fmla="*/ 5621188 w 6192688"/>
              <a:gd name="connsiteY4" fmla="*/ 356524 h 5328802"/>
              <a:gd name="connsiteX5" fmla="*/ 5475679 w 6192688"/>
              <a:gd name="connsiteY5" fmla="*/ 792179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352587 w 6192688"/>
              <a:gd name="connsiteY3" fmla="*/ 26377 h 5328802"/>
              <a:gd name="connsiteX4" fmla="*/ 5621188 w 6192688"/>
              <a:gd name="connsiteY4" fmla="*/ 356524 h 5328802"/>
              <a:gd name="connsiteX5" fmla="*/ 5475679 w 6192688"/>
              <a:gd name="connsiteY5" fmla="*/ 792179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352587 w 6192688"/>
              <a:gd name="connsiteY3" fmla="*/ 26377 h 5328802"/>
              <a:gd name="connsiteX4" fmla="*/ 5621188 w 6192688"/>
              <a:gd name="connsiteY4" fmla="*/ 356524 h 5328802"/>
              <a:gd name="connsiteX5" fmla="*/ 5475679 w 6192688"/>
              <a:gd name="connsiteY5" fmla="*/ 792179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352587 w 6192688"/>
              <a:gd name="connsiteY3" fmla="*/ 26377 h 5328802"/>
              <a:gd name="connsiteX4" fmla="*/ 5621188 w 6192688"/>
              <a:gd name="connsiteY4" fmla="*/ 356524 h 5328802"/>
              <a:gd name="connsiteX5" fmla="*/ 5475679 w 6192688"/>
              <a:gd name="connsiteY5" fmla="*/ 792179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352587 w 6192688"/>
              <a:gd name="connsiteY3" fmla="*/ 26377 h 5328802"/>
              <a:gd name="connsiteX4" fmla="*/ 5621188 w 6192688"/>
              <a:gd name="connsiteY4" fmla="*/ 356524 h 5328802"/>
              <a:gd name="connsiteX5" fmla="*/ 5475679 w 6192688"/>
              <a:gd name="connsiteY5" fmla="*/ 792179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352587 w 6192688"/>
              <a:gd name="connsiteY3" fmla="*/ 26377 h 5328802"/>
              <a:gd name="connsiteX4" fmla="*/ 5621188 w 6192688"/>
              <a:gd name="connsiteY4" fmla="*/ 356524 h 5328802"/>
              <a:gd name="connsiteX5" fmla="*/ 5475679 w 6192688"/>
              <a:gd name="connsiteY5" fmla="*/ 792179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352587 w 6192688"/>
              <a:gd name="connsiteY3" fmla="*/ 26377 h 5328802"/>
              <a:gd name="connsiteX4" fmla="*/ 5621188 w 6192688"/>
              <a:gd name="connsiteY4" fmla="*/ 356524 h 5328802"/>
              <a:gd name="connsiteX5" fmla="*/ 5475679 w 6192688"/>
              <a:gd name="connsiteY5" fmla="*/ 792179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352587 w 6192688"/>
              <a:gd name="connsiteY3" fmla="*/ 26377 h 5328802"/>
              <a:gd name="connsiteX4" fmla="*/ 5621188 w 6192688"/>
              <a:gd name="connsiteY4" fmla="*/ 356524 h 5328802"/>
              <a:gd name="connsiteX5" fmla="*/ 5475679 w 6192688"/>
              <a:gd name="connsiteY5" fmla="*/ 792179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192688"/>
              <a:gd name="connsiteY0" fmla="*/ 5328802 h 5328802"/>
              <a:gd name="connsiteX1" fmla="*/ 765802 w 6192688"/>
              <a:gd name="connsiteY1" fmla="*/ 4945901 h 5328802"/>
              <a:gd name="connsiteX2" fmla="*/ 382901 w 6192688"/>
              <a:gd name="connsiteY2" fmla="*/ 4945901 h 5328802"/>
              <a:gd name="connsiteX3" fmla="*/ 574352 w 6192688"/>
              <a:gd name="connsiteY3" fmla="*/ 4754450 h 5328802"/>
              <a:gd name="connsiteX4" fmla="*/ 382901 w 6192688"/>
              <a:gd name="connsiteY4" fmla="*/ 4562999 h 5328802"/>
              <a:gd name="connsiteX5" fmla="*/ 765802 w 6192688"/>
              <a:gd name="connsiteY5" fmla="*/ 4563000 h 5328802"/>
              <a:gd name="connsiteX6" fmla="*/ 765802 w 6192688"/>
              <a:gd name="connsiteY6" fmla="*/ 382901 h 5328802"/>
              <a:gd name="connsiteX7" fmla="*/ 1148703 w 6192688"/>
              <a:gd name="connsiteY7" fmla="*/ 0 h 5328802"/>
              <a:gd name="connsiteX8" fmla="*/ 5809787 w 6192688"/>
              <a:gd name="connsiteY8" fmla="*/ 0 h 5328802"/>
              <a:gd name="connsiteX9" fmla="*/ 6192688 w 6192688"/>
              <a:gd name="connsiteY9" fmla="*/ 382901 h 5328802"/>
              <a:gd name="connsiteX10" fmla="*/ 5809787 w 6192688"/>
              <a:gd name="connsiteY10" fmla="*/ 765802 h 5328802"/>
              <a:gd name="connsiteX11" fmla="*/ 5426886 w 6192688"/>
              <a:gd name="connsiteY11" fmla="*/ 765802 h 5328802"/>
              <a:gd name="connsiteX12" fmla="*/ 5426886 w 6192688"/>
              <a:gd name="connsiteY12" fmla="*/ 4945901 h 5328802"/>
              <a:gd name="connsiteX13" fmla="*/ 5043985 w 6192688"/>
              <a:gd name="connsiteY13" fmla="*/ 5328802 h 5328802"/>
              <a:gd name="connsiteX14" fmla="*/ 382901 w 6192688"/>
              <a:gd name="connsiteY14" fmla="*/ 5328802 h 5328802"/>
              <a:gd name="connsiteX15" fmla="*/ 1531604 w 6192688"/>
              <a:gd name="connsiteY15" fmla="*/ 382901 h 5328802"/>
              <a:gd name="connsiteX16" fmla="*/ 1148703 w 6192688"/>
              <a:gd name="connsiteY16" fmla="*/ 765802 h 5328802"/>
              <a:gd name="connsiteX17" fmla="*/ 957252 w 6192688"/>
              <a:gd name="connsiteY17" fmla="*/ 574351 h 5328802"/>
              <a:gd name="connsiteX18" fmla="*/ 1148703 w 6192688"/>
              <a:gd name="connsiteY18" fmla="*/ 382900 h 5328802"/>
              <a:gd name="connsiteX19" fmla="*/ 1531604 w 6192688"/>
              <a:gd name="connsiteY19" fmla="*/ 382901 h 5328802"/>
              <a:gd name="connsiteX0" fmla="*/ 1531604 w 6192688"/>
              <a:gd name="connsiteY0" fmla="*/ 382901 h 5328802"/>
              <a:gd name="connsiteX1" fmla="*/ 1148703 w 6192688"/>
              <a:gd name="connsiteY1" fmla="*/ 765802 h 5328802"/>
              <a:gd name="connsiteX2" fmla="*/ 957252 w 6192688"/>
              <a:gd name="connsiteY2" fmla="*/ 574351 h 5328802"/>
              <a:gd name="connsiteX3" fmla="*/ 1148703 w 6192688"/>
              <a:gd name="connsiteY3" fmla="*/ 382900 h 5328802"/>
              <a:gd name="connsiteX4" fmla="*/ 1531604 w 6192688"/>
              <a:gd name="connsiteY4" fmla="*/ 382901 h 5328802"/>
              <a:gd name="connsiteX5" fmla="*/ 765802 w 6192688"/>
              <a:gd name="connsiteY5" fmla="*/ 4945901 h 5328802"/>
              <a:gd name="connsiteX6" fmla="*/ 382901 w 6192688"/>
              <a:gd name="connsiteY6" fmla="*/ 5328802 h 5328802"/>
              <a:gd name="connsiteX7" fmla="*/ 0 w 6192688"/>
              <a:gd name="connsiteY7" fmla="*/ 4945901 h 5328802"/>
              <a:gd name="connsiteX8" fmla="*/ 382901 w 6192688"/>
              <a:gd name="connsiteY8" fmla="*/ 4563000 h 5328802"/>
              <a:gd name="connsiteX9" fmla="*/ 574352 w 6192688"/>
              <a:gd name="connsiteY9" fmla="*/ 4754451 h 5328802"/>
              <a:gd name="connsiteX10" fmla="*/ 382901 w 6192688"/>
              <a:gd name="connsiteY10" fmla="*/ 4945902 h 5328802"/>
              <a:gd name="connsiteX11" fmla="*/ 765802 w 6192688"/>
              <a:gd name="connsiteY11" fmla="*/ 4945901 h 5328802"/>
              <a:gd name="connsiteX0" fmla="*/ 765802 w 6192688"/>
              <a:gd name="connsiteY0" fmla="*/ 4563000 h 5328802"/>
              <a:gd name="connsiteX1" fmla="*/ 765802 w 6192688"/>
              <a:gd name="connsiteY1" fmla="*/ 382901 h 5328802"/>
              <a:gd name="connsiteX2" fmla="*/ 1148703 w 6192688"/>
              <a:gd name="connsiteY2" fmla="*/ 0 h 5328802"/>
              <a:gd name="connsiteX3" fmla="*/ 5352587 w 6192688"/>
              <a:gd name="connsiteY3" fmla="*/ 26377 h 5328802"/>
              <a:gd name="connsiteX4" fmla="*/ 5621188 w 6192688"/>
              <a:gd name="connsiteY4" fmla="*/ 356524 h 5328802"/>
              <a:gd name="connsiteX5" fmla="*/ 5475679 w 6192688"/>
              <a:gd name="connsiteY5" fmla="*/ 792179 h 5328802"/>
              <a:gd name="connsiteX6" fmla="*/ 5426886 w 6192688"/>
              <a:gd name="connsiteY6" fmla="*/ 765802 h 5328802"/>
              <a:gd name="connsiteX7" fmla="*/ 5426886 w 6192688"/>
              <a:gd name="connsiteY7" fmla="*/ 4945901 h 5328802"/>
              <a:gd name="connsiteX8" fmla="*/ 5043985 w 6192688"/>
              <a:gd name="connsiteY8" fmla="*/ 5328802 h 5328802"/>
              <a:gd name="connsiteX9" fmla="*/ 382901 w 6192688"/>
              <a:gd name="connsiteY9" fmla="*/ 5328802 h 5328802"/>
              <a:gd name="connsiteX10" fmla="*/ 0 w 6192688"/>
              <a:gd name="connsiteY10" fmla="*/ 4945901 h 5328802"/>
              <a:gd name="connsiteX11" fmla="*/ 382901 w 6192688"/>
              <a:gd name="connsiteY11" fmla="*/ 4563000 h 5328802"/>
              <a:gd name="connsiteX12" fmla="*/ 765802 w 6192688"/>
              <a:gd name="connsiteY12" fmla="*/ 4563000 h 5328802"/>
              <a:gd name="connsiteX13" fmla="*/ 1148703 w 6192688"/>
              <a:gd name="connsiteY13" fmla="*/ 0 h 5328802"/>
              <a:gd name="connsiteX14" fmla="*/ 1531604 w 6192688"/>
              <a:gd name="connsiteY14" fmla="*/ 382901 h 5328802"/>
              <a:gd name="connsiteX15" fmla="*/ 1148703 w 6192688"/>
              <a:gd name="connsiteY15" fmla="*/ 765802 h 5328802"/>
              <a:gd name="connsiteX16" fmla="*/ 957252 w 6192688"/>
              <a:gd name="connsiteY16" fmla="*/ 574351 h 5328802"/>
              <a:gd name="connsiteX17" fmla="*/ 1148703 w 6192688"/>
              <a:gd name="connsiteY17" fmla="*/ 382900 h 5328802"/>
              <a:gd name="connsiteX18" fmla="*/ 1531604 w 6192688"/>
              <a:gd name="connsiteY18" fmla="*/ 382901 h 5328802"/>
              <a:gd name="connsiteX19" fmla="*/ 5426886 w 6192688"/>
              <a:gd name="connsiteY19" fmla="*/ 765802 h 5328802"/>
              <a:gd name="connsiteX20" fmla="*/ 1148703 w 6192688"/>
              <a:gd name="connsiteY20" fmla="*/ 765802 h 5328802"/>
              <a:gd name="connsiteX21" fmla="*/ 382901 w 6192688"/>
              <a:gd name="connsiteY21" fmla="*/ 4563000 h 5328802"/>
              <a:gd name="connsiteX22" fmla="*/ 574352 w 6192688"/>
              <a:gd name="connsiteY22" fmla="*/ 4754451 h 5328802"/>
              <a:gd name="connsiteX23" fmla="*/ 382901 w 6192688"/>
              <a:gd name="connsiteY23" fmla="*/ 4945902 h 5328802"/>
              <a:gd name="connsiteX24" fmla="*/ 765802 w 6192688"/>
              <a:gd name="connsiteY24" fmla="*/ 4945901 h 5328802"/>
              <a:gd name="connsiteX25" fmla="*/ 382901 w 6192688"/>
              <a:gd name="connsiteY25" fmla="*/ 5328802 h 5328802"/>
              <a:gd name="connsiteX26" fmla="*/ 765802 w 6192688"/>
              <a:gd name="connsiteY26" fmla="*/ 4945901 h 5328802"/>
              <a:gd name="connsiteX27" fmla="*/ 765802 w 6192688"/>
              <a:gd name="connsiteY27" fmla="*/ 4563000 h 5328802"/>
              <a:gd name="connsiteX0" fmla="*/ 382901 w 6199791"/>
              <a:gd name="connsiteY0" fmla="*/ 5328802 h 5328802"/>
              <a:gd name="connsiteX1" fmla="*/ 765802 w 6199791"/>
              <a:gd name="connsiteY1" fmla="*/ 4945901 h 5328802"/>
              <a:gd name="connsiteX2" fmla="*/ 382901 w 6199791"/>
              <a:gd name="connsiteY2" fmla="*/ 4945901 h 5328802"/>
              <a:gd name="connsiteX3" fmla="*/ 574352 w 6199791"/>
              <a:gd name="connsiteY3" fmla="*/ 4754450 h 5328802"/>
              <a:gd name="connsiteX4" fmla="*/ 382901 w 6199791"/>
              <a:gd name="connsiteY4" fmla="*/ 4562999 h 5328802"/>
              <a:gd name="connsiteX5" fmla="*/ 765802 w 6199791"/>
              <a:gd name="connsiteY5" fmla="*/ 4563000 h 5328802"/>
              <a:gd name="connsiteX6" fmla="*/ 765802 w 6199791"/>
              <a:gd name="connsiteY6" fmla="*/ 382901 h 5328802"/>
              <a:gd name="connsiteX7" fmla="*/ 1148703 w 6199791"/>
              <a:gd name="connsiteY7" fmla="*/ 0 h 5328802"/>
              <a:gd name="connsiteX8" fmla="*/ 5809787 w 6199791"/>
              <a:gd name="connsiteY8" fmla="*/ 0 h 5328802"/>
              <a:gd name="connsiteX9" fmla="*/ 6192688 w 6199791"/>
              <a:gd name="connsiteY9" fmla="*/ 382901 h 5328802"/>
              <a:gd name="connsiteX10" fmla="*/ 5510848 w 6199791"/>
              <a:gd name="connsiteY10" fmla="*/ 809764 h 5328802"/>
              <a:gd name="connsiteX11" fmla="*/ 5426886 w 6199791"/>
              <a:gd name="connsiteY11" fmla="*/ 765802 h 5328802"/>
              <a:gd name="connsiteX12" fmla="*/ 5426886 w 6199791"/>
              <a:gd name="connsiteY12" fmla="*/ 4945901 h 5328802"/>
              <a:gd name="connsiteX13" fmla="*/ 5043985 w 6199791"/>
              <a:gd name="connsiteY13" fmla="*/ 5328802 h 5328802"/>
              <a:gd name="connsiteX14" fmla="*/ 382901 w 6199791"/>
              <a:gd name="connsiteY14" fmla="*/ 5328802 h 5328802"/>
              <a:gd name="connsiteX15" fmla="*/ 1531604 w 6199791"/>
              <a:gd name="connsiteY15" fmla="*/ 382901 h 5328802"/>
              <a:gd name="connsiteX16" fmla="*/ 1148703 w 6199791"/>
              <a:gd name="connsiteY16" fmla="*/ 765802 h 5328802"/>
              <a:gd name="connsiteX17" fmla="*/ 957252 w 6199791"/>
              <a:gd name="connsiteY17" fmla="*/ 574351 h 5328802"/>
              <a:gd name="connsiteX18" fmla="*/ 1148703 w 6199791"/>
              <a:gd name="connsiteY18" fmla="*/ 382900 h 5328802"/>
              <a:gd name="connsiteX19" fmla="*/ 1531604 w 6199791"/>
              <a:gd name="connsiteY19" fmla="*/ 382901 h 5328802"/>
              <a:gd name="connsiteX0" fmla="*/ 1531604 w 6199791"/>
              <a:gd name="connsiteY0" fmla="*/ 382901 h 5328802"/>
              <a:gd name="connsiteX1" fmla="*/ 1148703 w 6199791"/>
              <a:gd name="connsiteY1" fmla="*/ 765802 h 5328802"/>
              <a:gd name="connsiteX2" fmla="*/ 957252 w 6199791"/>
              <a:gd name="connsiteY2" fmla="*/ 574351 h 5328802"/>
              <a:gd name="connsiteX3" fmla="*/ 1148703 w 6199791"/>
              <a:gd name="connsiteY3" fmla="*/ 382900 h 5328802"/>
              <a:gd name="connsiteX4" fmla="*/ 1531604 w 6199791"/>
              <a:gd name="connsiteY4" fmla="*/ 382901 h 5328802"/>
              <a:gd name="connsiteX5" fmla="*/ 765802 w 6199791"/>
              <a:gd name="connsiteY5" fmla="*/ 4945901 h 5328802"/>
              <a:gd name="connsiteX6" fmla="*/ 382901 w 6199791"/>
              <a:gd name="connsiteY6" fmla="*/ 5328802 h 5328802"/>
              <a:gd name="connsiteX7" fmla="*/ 0 w 6199791"/>
              <a:gd name="connsiteY7" fmla="*/ 4945901 h 5328802"/>
              <a:gd name="connsiteX8" fmla="*/ 382901 w 6199791"/>
              <a:gd name="connsiteY8" fmla="*/ 4563000 h 5328802"/>
              <a:gd name="connsiteX9" fmla="*/ 574352 w 6199791"/>
              <a:gd name="connsiteY9" fmla="*/ 4754451 h 5328802"/>
              <a:gd name="connsiteX10" fmla="*/ 382901 w 6199791"/>
              <a:gd name="connsiteY10" fmla="*/ 4945902 h 5328802"/>
              <a:gd name="connsiteX11" fmla="*/ 765802 w 6199791"/>
              <a:gd name="connsiteY11" fmla="*/ 4945901 h 5328802"/>
              <a:gd name="connsiteX0" fmla="*/ 765802 w 6199791"/>
              <a:gd name="connsiteY0" fmla="*/ 4563000 h 5328802"/>
              <a:gd name="connsiteX1" fmla="*/ 765802 w 6199791"/>
              <a:gd name="connsiteY1" fmla="*/ 382901 h 5328802"/>
              <a:gd name="connsiteX2" fmla="*/ 1148703 w 6199791"/>
              <a:gd name="connsiteY2" fmla="*/ 0 h 5328802"/>
              <a:gd name="connsiteX3" fmla="*/ 5352587 w 6199791"/>
              <a:gd name="connsiteY3" fmla="*/ 26377 h 5328802"/>
              <a:gd name="connsiteX4" fmla="*/ 5621188 w 6199791"/>
              <a:gd name="connsiteY4" fmla="*/ 356524 h 5328802"/>
              <a:gd name="connsiteX5" fmla="*/ 5475679 w 6199791"/>
              <a:gd name="connsiteY5" fmla="*/ 792179 h 5328802"/>
              <a:gd name="connsiteX6" fmla="*/ 5426886 w 6199791"/>
              <a:gd name="connsiteY6" fmla="*/ 765802 h 5328802"/>
              <a:gd name="connsiteX7" fmla="*/ 5426886 w 6199791"/>
              <a:gd name="connsiteY7" fmla="*/ 4945901 h 5328802"/>
              <a:gd name="connsiteX8" fmla="*/ 5043985 w 6199791"/>
              <a:gd name="connsiteY8" fmla="*/ 5328802 h 5328802"/>
              <a:gd name="connsiteX9" fmla="*/ 382901 w 6199791"/>
              <a:gd name="connsiteY9" fmla="*/ 5328802 h 5328802"/>
              <a:gd name="connsiteX10" fmla="*/ 0 w 6199791"/>
              <a:gd name="connsiteY10" fmla="*/ 4945901 h 5328802"/>
              <a:gd name="connsiteX11" fmla="*/ 382901 w 6199791"/>
              <a:gd name="connsiteY11" fmla="*/ 4563000 h 5328802"/>
              <a:gd name="connsiteX12" fmla="*/ 765802 w 6199791"/>
              <a:gd name="connsiteY12" fmla="*/ 4563000 h 5328802"/>
              <a:gd name="connsiteX13" fmla="*/ 1148703 w 6199791"/>
              <a:gd name="connsiteY13" fmla="*/ 0 h 5328802"/>
              <a:gd name="connsiteX14" fmla="*/ 1531604 w 6199791"/>
              <a:gd name="connsiteY14" fmla="*/ 382901 h 5328802"/>
              <a:gd name="connsiteX15" fmla="*/ 1148703 w 6199791"/>
              <a:gd name="connsiteY15" fmla="*/ 765802 h 5328802"/>
              <a:gd name="connsiteX16" fmla="*/ 957252 w 6199791"/>
              <a:gd name="connsiteY16" fmla="*/ 574351 h 5328802"/>
              <a:gd name="connsiteX17" fmla="*/ 1148703 w 6199791"/>
              <a:gd name="connsiteY17" fmla="*/ 382900 h 5328802"/>
              <a:gd name="connsiteX18" fmla="*/ 1531604 w 6199791"/>
              <a:gd name="connsiteY18" fmla="*/ 382901 h 5328802"/>
              <a:gd name="connsiteX19" fmla="*/ 5426886 w 6199791"/>
              <a:gd name="connsiteY19" fmla="*/ 765802 h 5328802"/>
              <a:gd name="connsiteX20" fmla="*/ 1148703 w 6199791"/>
              <a:gd name="connsiteY20" fmla="*/ 765802 h 5328802"/>
              <a:gd name="connsiteX21" fmla="*/ 382901 w 6199791"/>
              <a:gd name="connsiteY21" fmla="*/ 4563000 h 5328802"/>
              <a:gd name="connsiteX22" fmla="*/ 574352 w 6199791"/>
              <a:gd name="connsiteY22" fmla="*/ 4754451 h 5328802"/>
              <a:gd name="connsiteX23" fmla="*/ 382901 w 6199791"/>
              <a:gd name="connsiteY23" fmla="*/ 4945902 h 5328802"/>
              <a:gd name="connsiteX24" fmla="*/ 765802 w 6199791"/>
              <a:gd name="connsiteY24" fmla="*/ 4945901 h 5328802"/>
              <a:gd name="connsiteX25" fmla="*/ 382901 w 6199791"/>
              <a:gd name="connsiteY25" fmla="*/ 5328802 h 5328802"/>
              <a:gd name="connsiteX26" fmla="*/ 765802 w 6199791"/>
              <a:gd name="connsiteY26" fmla="*/ 4945901 h 5328802"/>
              <a:gd name="connsiteX27" fmla="*/ 765802 w 6199791"/>
              <a:gd name="connsiteY27" fmla="*/ 4563000 h 5328802"/>
              <a:gd name="connsiteX0" fmla="*/ 382901 w 5896413"/>
              <a:gd name="connsiteY0" fmla="*/ 5328802 h 5328802"/>
              <a:gd name="connsiteX1" fmla="*/ 765802 w 5896413"/>
              <a:gd name="connsiteY1" fmla="*/ 4945901 h 5328802"/>
              <a:gd name="connsiteX2" fmla="*/ 382901 w 5896413"/>
              <a:gd name="connsiteY2" fmla="*/ 4945901 h 5328802"/>
              <a:gd name="connsiteX3" fmla="*/ 574352 w 5896413"/>
              <a:gd name="connsiteY3" fmla="*/ 4754450 h 5328802"/>
              <a:gd name="connsiteX4" fmla="*/ 382901 w 5896413"/>
              <a:gd name="connsiteY4" fmla="*/ 4562999 h 5328802"/>
              <a:gd name="connsiteX5" fmla="*/ 765802 w 5896413"/>
              <a:gd name="connsiteY5" fmla="*/ 4563000 h 5328802"/>
              <a:gd name="connsiteX6" fmla="*/ 765802 w 5896413"/>
              <a:gd name="connsiteY6" fmla="*/ 382901 h 5328802"/>
              <a:gd name="connsiteX7" fmla="*/ 1148703 w 5896413"/>
              <a:gd name="connsiteY7" fmla="*/ 0 h 5328802"/>
              <a:gd name="connsiteX8" fmla="*/ 5809787 w 5896413"/>
              <a:gd name="connsiteY8" fmla="*/ 0 h 5328802"/>
              <a:gd name="connsiteX9" fmla="*/ 5735488 w 5896413"/>
              <a:gd name="connsiteY9" fmla="*/ 365317 h 5328802"/>
              <a:gd name="connsiteX10" fmla="*/ 5510848 w 5896413"/>
              <a:gd name="connsiteY10" fmla="*/ 809764 h 5328802"/>
              <a:gd name="connsiteX11" fmla="*/ 5426886 w 5896413"/>
              <a:gd name="connsiteY11" fmla="*/ 765802 h 5328802"/>
              <a:gd name="connsiteX12" fmla="*/ 5426886 w 5896413"/>
              <a:gd name="connsiteY12" fmla="*/ 4945901 h 5328802"/>
              <a:gd name="connsiteX13" fmla="*/ 5043985 w 5896413"/>
              <a:gd name="connsiteY13" fmla="*/ 5328802 h 5328802"/>
              <a:gd name="connsiteX14" fmla="*/ 382901 w 5896413"/>
              <a:gd name="connsiteY14" fmla="*/ 5328802 h 5328802"/>
              <a:gd name="connsiteX15" fmla="*/ 1531604 w 5896413"/>
              <a:gd name="connsiteY15" fmla="*/ 382901 h 5328802"/>
              <a:gd name="connsiteX16" fmla="*/ 1148703 w 5896413"/>
              <a:gd name="connsiteY16" fmla="*/ 765802 h 5328802"/>
              <a:gd name="connsiteX17" fmla="*/ 957252 w 5896413"/>
              <a:gd name="connsiteY17" fmla="*/ 574351 h 5328802"/>
              <a:gd name="connsiteX18" fmla="*/ 1148703 w 5896413"/>
              <a:gd name="connsiteY18" fmla="*/ 382900 h 5328802"/>
              <a:gd name="connsiteX19" fmla="*/ 1531604 w 5896413"/>
              <a:gd name="connsiteY19" fmla="*/ 382901 h 5328802"/>
              <a:gd name="connsiteX0" fmla="*/ 1531604 w 5896413"/>
              <a:gd name="connsiteY0" fmla="*/ 382901 h 5328802"/>
              <a:gd name="connsiteX1" fmla="*/ 1148703 w 5896413"/>
              <a:gd name="connsiteY1" fmla="*/ 765802 h 5328802"/>
              <a:gd name="connsiteX2" fmla="*/ 957252 w 5896413"/>
              <a:gd name="connsiteY2" fmla="*/ 574351 h 5328802"/>
              <a:gd name="connsiteX3" fmla="*/ 1148703 w 5896413"/>
              <a:gd name="connsiteY3" fmla="*/ 382900 h 5328802"/>
              <a:gd name="connsiteX4" fmla="*/ 1531604 w 5896413"/>
              <a:gd name="connsiteY4" fmla="*/ 382901 h 5328802"/>
              <a:gd name="connsiteX5" fmla="*/ 765802 w 5896413"/>
              <a:gd name="connsiteY5" fmla="*/ 4945901 h 5328802"/>
              <a:gd name="connsiteX6" fmla="*/ 382901 w 5896413"/>
              <a:gd name="connsiteY6" fmla="*/ 5328802 h 5328802"/>
              <a:gd name="connsiteX7" fmla="*/ 0 w 5896413"/>
              <a:gd name="connsiteY7" fmla="*/ 4945901 h 5328802"/>
              <a:gd name="connsiteX8" fmla="*/ 382901 w 5896413"/>
              <a:gd name="connsiteY8" fmla="*/ 4563000 h 5328802"/>
              <a:gd name="connsiteX9" fmla="*/ 574352 w 5896413"/>
              <a:gd name="connsiteY9" fmla="*/ 4754451 h 5328802"/>
              <a:gd name="connsiteX10" fmla="*/ 382901 w 5896413"/>
              <a:gd name="connsiteY10" fmla="*/ 4945902 h 5328802"/>
              <a:gd name="connsiteX11" fmla="*/ 765802 w 5896413"/>
              <a:gd name="connsiteY11" fmla="*/ 4945901 h 5328802"/>
              <a:gd name="connsiteX0" fmla="*/ 765802 w 5896413"/>
              <a:gd name="connsiteY0" fmla="*/ 4563000 h 5328802"/>
              <a:gd name="connsiteX1" fmla="*/ 765802 w 5896413"/>
              <a:gd name="connsiteY1" fmla="*/ 382901 h 5328802"/>
              <a:gd name="connsiteX2" fmla="*/ 1148703 w 5896413"/>
              <a:gd name="connsiteY2" fmla="*/ 0 h 5328802"/>
              <a:gd name="connsiteX3" fmla="*/ 5352587 w 5896413"/>
              <a:gd name="connsiteY3" fmla="*/ 26377 h 5328802"/>
              <a:gd name="connsiteX4" fmla="*/ 5621188 w 5896413"/>
              <a:gd name="connsiteY4" fmla="*/ 356524 h 5328802"/>
              <a:gd name="connsiteX5" fmla="*/ 5475679 w 5896413"/>
              <a:gd name="connsiteY5" fmla="*/ 792179 h 5328802"/>
              <a:gd name="connsiteX6" fmla="*/ 5426886 w 5896413"/>
              <a:gd name="connsiteY6" fmla="*/ 765802 h 5328802"/>
              <a:gd name="connsiteX7" fmla="*/ 5426886 w 5896413"/>
              <a:gd name="connsiteY7" fmla="*/ 4945901 h 5328802"/>
              <a:gd name="connsiteX8" fmla="*/ 5043985 w 5896413"/>
              <a:gd name="connsiteY8" fmla="*/ 5328802 h 5328802"/>
              <a:gd name="connsiteX9" fmla="*/ 382901 w 5896413"/>
              <a:gd name="connsiteY9" fmla="*/ 5328802 h 5328802"/>
              <a:gd name="connsiteX10" fmla="*/ 0 w 5896413"/>
              <a:gd name="connsiteY10" fmla="*/ 4945901 h 5328802"/>
              <a:gd name="connsiteX11" fmla="*/ 382901 w 5896413"/>
              <a:gd name="connsiteY11" fmla="*/ 4563000 h 5328802"/>
              <a:gd name="connsiteX12" fmla="*/ 765802 w 5896413"/>
              <a:gd name="connsiteY12" fmla="*/ 4563000 h 5328802"/>
              <a:gd name="connsiteX13" fmla="*/ 1148703 w 5896413"/>
              <a:gd name="connsiteY13" fmla="*/ 0 h 5328802"/>
              <a:gd name="connsiteX14" fmla="*/ 1531604 w 5896413"/>
              <a:gd name="connsiteY14" fmla="*/ 382901 h 5328802"/>
              <a:gd name="connsiteX15" fmla="*/ 1148703 w 5896413"/>
              <a:gd name="connsiteY15" fmla="*/ 765802 h 5328802"/>
              <a:gd name="connsiteX16" fmla="*/ 957252 w 5896413"/>
              <a:gd name="connsiteY16" fmla="*/ 574351 h 5328802"/>
              <a:gd name="connsiteX17" fmla="*/ 1148703 w 5896413"/>
              <a:gd name="connsiteY17" fmla="*/ 382900 h 5328802"/>
              <a:gd name="connsiteX18" fmla="*/ 1531604 w 5896413"/>
              <a:gd name="connsiteY18" fmla="*/ 382901 h 5328802"/>
              <a:gd name="connsiteX19" fmla="*/ 5426886 w 5896413"/>
              <a:gd name="connsiteY19" fmla="*/ 765802 h 5328802"/>
              <a:gd name="connsiteX20" fmla="*/ 1148703 w 5896413"/>
              <a:gd name="connsiteY20" fmla="*/ 765802 h 5328802"/>
              <a:gd name="connsiteX21" fmla="*/ 382901 w 5896413"/>
              <a:gd name="connsiteY21" fmla="*/ 4563000 h 5328802"/>
              <a:gd name="connsiteX22" fmla="*/ 574352 w 5896413"/>
              <a:gd name="connsiteY22" fmla="*/ 4754451 h 5328802"/>
              <a:gd name="connsiteX23" fmla="*/ 382901 w 5896413"/>
              <a:gd name="connsiteY23" fmla="*/ 4945902 h 5328802"/>
              <a:gd name="connsiteX24" fmla="*/ 765802 w 5896413"/>
              <a:gd name="connsiteY24" fmla="*/ 4945901 h 5328802"/>
              <a:gd name="connsiteX25" fmla="*/ 382901 w 5896413"/>
              <a:gd name="connsiteY25" fmla="*/ 5328802 h 5328802"/>
              <a:gd name="connsiteX26" fmla="*/ 765802 w 5896413"/>
              <a:gd name="connsiteY26" fmla="*/ 4945901 h 5328802"/>
              <a:gd name="connsiteX27" fmla="*/ 765802 w 5896413"/>
              <a:gd name="connsiteY27" fmla="*/ 4563000 h 5328802"/>
              <a:gd name="connsiteX0" fmla="*/ 382901 w 5747058"/>
              <a:gd name="connsiteY0" fmla="*/ 5337594 h 5337594"/>
              <a:gd name="connsiteX1" fmla="*/ 765802 w 5747058"/>
              <a:gd name="connsiteY1" fmla="*/ 4954693 h 5337594"/>
              <a:gd name="connsiteX2" fmla="*/ 382901 w 5747058"/>
              <a:gd name="connsiteY2" fmla="*/ 4954693 h 5337594"/>
              <a:gd name="connsiteX3" fmla="*/ 574352 w 5747058"/>
              <a:gd name="connsiteY3" fmla="*/ 4763242 h 5337594"/>
              <a:gd name="connsiteX4" fmla="*/ 382901 w 5747058"/>
              <a:gd name="connsiteY4" fmla="*/ 4571791 h 5337594"/>
              <a:gd name="connsiteX5" fmla="*/ 765802 w 5747058"/>
              <a:gd name="connsiteY5" fmla="*/ 4571792 h 5337594"/>
              <a:gd name="connsiteX6" fmla="*/ 765802 w 5747058"/>
              <a:gd name="connsiteY6" fmla="*/ 391693 h 5337594"/>
              <a:gd name="connsiteX7" fmla="*/ 1148703 w 5747058"/>
              <a:gd name="connsiteY7" fmla="*/ 8792 h 5337594"/>
              <a:gd name="connsiteX8" fmla="*/ 5282248 w 5747058"/>
              <a:gd name="connsiteY8" fmla="*/ 0 h 5337594"/>
              <a:gd name="connsiteX9" fmla="*/ 5735488 w 5747058"/>
              <a:gd name="connsiteY9" fmla="*/ 374109 h 5337594"/>
              <a:gd name="connsiteX10" fmla="*/ 5510848 w 5747058"/>
              <a:gd name="connsiteY10" fmla="*/ 818556 h 5337594"/>
              <a:gd name="connsiteX11" fmla="*/ 5426886 w 5747058"/>
              <a:gd name="connsiteY11" fmla="*/ 774594 h 5337594"/>
              <a:gd name="connsiteX12" fmla="*/ 5426886 w 5747058"/>
              <a:gd name="connsiteY12" fmla="*/ 4954693 h 5337594"/>
              <a:gd name="connsiteX13" fmla="*/ 5043985 w 5747058"/>
              <a:gd name="connsiteY13" fmla="*/ 5337594 h 5337594"/>
              <a:gd name="connsiteX14" fmla="*/ 382901 w 5747058"/>
              <a:gd name="connsiteY14" fmla="*/ 5337594 h 5337594"/>
              <a:gd name="connsiteX15" fmla="*/ 1531604 w 5747058"/>
              <a:gd name="connsiteY15" fmla="*/ 391693 h 5337594"/>
              <a:gd name="connsiteX16" fmla="*/ 1148703 w 5747058"/>
              <a:gd name="connsiteY16" fmla="*/ 774594 h 5337594"/>
              <a:gd name="connsiteX17" fmla="*/ 957252 w 5747058"/>
              <a:gd name="connsiteY17" fmla="*/ 583143 h 5337594"/>
              <a:gd name="connsiteX18" fmla="*/ 1148703 w 5747058"/>
              <a:gd name="connsiteY18" fmla="*/ 391692 h 5337594"/>
              <a:gd name="connsiteX19" fmla="*/ 1531604 w 5747058"/>
              <a:gd name="connsiteY19" fmla="*/ 391693 h 5337594"/>
              <a:gd name="connsiteX0" fmla="*/ 1531604 w 5747058"/>
              <a:gd name="connsiteY0" fmla="*/ 391693 h 5337594"/>
              <a:gd name="connsiteX1" fmla="*/ 1148703 w 5747058"/>
              <a:gd name="connsiteY1" fmla="*/ 774594 h 5337594"/>
              <a:gd name="connsiteX2" fmla="*/ 957252 w 5747058"/>
              <a:gd name="connsiteY2" fmla="*/ 583143 h 5337594"/>
              <a:gd name="connsiteX3" fmla="*/ 1148703 w 5747058"/>
              <a:gd name="connsiteY3" fmla="*/ 391692 h 5337594"/>
              <a:gd name="connsiteX4" fmla="*/ 1531604 w 5747058"/>
              <a:gd name="connsiteY4" fmla="*/ 391693 h 5337594"/>
              <a:gd name="connsiteX5" fmla="*/ 765802 w 5747058"/>
              <a:gd name="connsiteY5" fmla="*/ 4954693 h 5337594"/>
              <a:gd name="connsiteX6" fmla="*/ 382901 w 5747058"/>
              <a:gd name="connsiteY6" fmla="*/ 5337594 h 5337594"/>
              <a:gd name="connsiteX7" fmla="*/ 0 w 5747058"/>
              <a:gd name="connsiteY7" fmla="*/ 4954693 h 5337594"/>
              <a:gd name="connsiteX8" fmla="*/ 382901 w 5747058"/>
              <a:gd name="connsiteY8" fmla="*/ 4571792 h 5337594"/>
              <a:gd name="connsiteX9" fmla="*/ 574352 w 5747058"/>
              <a:gd name="connsiteY9" fmla="*/ 4763243 h 5337594"/>
              <a:gd name="connsiteX10" fmla="*/ 382901 w 5747058"/>
              <a:gd name="connsiteY10" fmla="*/ 4954694 h 5337594"/>
              <a:gd name="connsiteX11" fmla="*/ 765802 w 5747058"/>
              <a:gd name="connsiteY11" fmla="*/ 4954693 h 5337594"/>
              <a:gd name="connsiteX0" fmla="*/ 765802 w 5747058"/>
              <a:gd name="connsiteY0" fmla="*/ 4571792 h 5337594"/>
              <a:gd name="connsiteX1" fmla="*/ 765802 w 5747058"/>
              <a:gd name="connsiteY1" fmla="*/ 391693 h 5337594"/>
              <a:gd name="connsiteX2" fmla="*/ 1148703 w 5747058"/>
              <a:gd name="connsiteY2" fmla="*/ 8792 h 5337594"/>
              <a:gd name="connsiteX3" fmla="*/ 5352587 w 5747058"/>
              <a:gd name="connsiteY3" fmla="*/ 35169 h 5337594"/>
              <a:gd name="connsiteX4" fmla="*/ 5621188 w 5747058"/>
              <a:gd name="connsiteY4" fmla="*/ 365316 h 5337594"/>
              <a:gd name="connsiteX5" fmla="*/ 5475679 w 5747058"/>
              <a:gd name="connsiteY5" fmla="*/ 800971 h 5337594"/>
              <a:gd name="connsiteX6" fmla="*/ 5426886 w 5747058"/>
              <a:gd name="connsiteY6" fmla="*/ 774594 h 5337594"/>
              <a:gd name="connsiteX7" fmla="*/ 5426886 w 5747058"/>
              <a:gd name="connsiteY7" fmla="*/ 4954693 h 5337594"/>
              <a:gd name="connsiteX8" fmla="*/ 5043985 w 5747058"/>
              <a:gd name="connsiteY8" fmla="*/ 5337594 h 5337594"/>
              <a:gd name="connsiteX9" fmla="*/ 382901 w 5747058"/>
              <a:gd name="connsiteY9" fmla="*/ 5337594 h 5337594"/>
              <a:gd name="connsiteX10" fmla="*/ 0 w 5747058"/>
              <a:gd name="connsiteY10" fmla="*/ 4954693 h 5337594"/>
              <a:gd name="connsiteX11" fmla="*/ 382901 w 5747058"/>
              <a:gd name="connsiteY11" fmla="*/ 4571792 h 5337594"/>
              <a:gd name="connsiteX12" fmla="*/ 765802 w 5747058"/>
              <a:gd name="connsiteY12" fmla="*/ 4571792 h 5337594"/>
              <a:gd name="connsiteX13" fmla="*/ 1148703 w 5747058"/>
              <a:gd name="connsiteY13" fmla="*/ 8792 h 5337594"/>
              <a:gd name="connsiteX14" fmla="*/ 1531604 w 5747058"/>
              <a:gd name="connsiteY14" fmla="*/ 391693 h 5337594"/>
              <a:gd name="connsiteX15" fmla="*/ 1148703 w 5747058"/>
              <a:gd name="connsiteY15" fmla="*/ 774594 h 5337594"/>
              <a:gd name="connsiteX16" fmla="*/ 957252 w 5747058"/>
              <a:gd name="connsiteY16" fmla="*/ 583143 h 5337594"/>
              <a:gd name="connsiteX17" fmla="*/ 1148703 w 5747058"/>
              <a:gd name="connsiteY17" fmla="*/ 391692 h 5337594"/>
              <a:gd name="connsiteX18" fmla="*/ 1531604 w 5747058"/>
              <a:gd name="connsiteY18" fmla="*/ 391693 h 5337594"/>
              <a:gd name="connsiteX19" fmla="*/ 5426886 w 5747058"/>
              <a:gd name="connsiteY19" fmla="*/ 774594 h 5337594"/>
              <a:gd name="connsiteX20" fmla="*/ 1148703 w 5747058"/>
              <a:gd name="connsiteY20" fmla="*/ 774594 h 5337594"/>
              <a:gd name="connsiteX21" fmla="*/ 382901 w 5747058"/>
              <a:gd name="connsiteY21" fmla="*/ 4571792 h 5337594"/>
              <a:gd name="connsiteX22" fmla="*/ 574352 w 5747058"/>
              <a:gd name="connsiteY22" fmla="*/ 4763243 h 5337594"/>
              <a:gd name="connsiteX23" fmla="*/ 382901 w 5747058"/>
              <a:gd name="connsiteY23" fmla="*/ 4954694 h 5337594"/>
              <a:gd name="connsiteX24" fmla="*/ 765802 w 5747058"/>
              <a:gd name="connsiteY24" fmla="*/ 4954693 h 5337594"/>
              <a:gd name="connsiteX25" fmla="*/ 382901 w 5747058"/>
              <a:gd name="connsiteY25" fmla="*/ 5337594 h 5337594"/>
              <a:gd name="connsiteX26" fmla="*/ 765802 w 5747058"/>
              <a:gd name="connsiteY26" fmla="*/ 4954693 h 5337594"/>
              <a:gd name="connsiteX27" fmla="*/ 765802 w 5747058"/>
              <a:gd name="connsiteY27" fmla="*/ 4571792 h 5337594"/>
              <a:gd name="connsiteX0" fmla="*/ 382901 w 5747058"/>
              <a:gd name="connsiteY0" fmla="*/ 5337594 h 5337594"/>
              <a:gd name="connsiteX1" fmla="*/ 765802 w 5747058"/>
              <a:gd name="connsiteY1" fmla="*/ 4954693 h 5337594"/>
              <a:gd name="connsiteX2" fmla="*/ 382901 w 5747058"/>
              <a:gd name="connsiteY2" fmla="*/ 4954693 h 5337594"/>
              <a:gd name="connsiteX3" fmla="*/ 574352 w 5747058"/>
              <a:gd name="connsiteY3" fmla="*/ 4763242 h 5337594"/>
              <a:gd name="connsiteX4" fmla="*/ 382901 w 5747058"/>
              <a:gd name="connsiteY4" fmla="*/ 4571791 h 5337594"/>
              <a:gd name="connsiteX5" fmla="*/ 765802 w 5747058"/>
              <a:gd name="connsiteY5" fmla="*/ 4571792 h 5337594"/>
              <a:gd name="connsiteX6" fmla="*/ 765802 w 5747058"/>
              <a:gd name="connsiteY6" fmla="*/ 391693 h 5337594"/>
              <a:gd name="connsiteX7" fmla="*/ 1148703 w 5747058"/>
              <a:gd name="connsiteY7" fmla="*/ 8792 h 5337594"/>
              <a:gd name="connsiteX8" fmla="*/ 5282248 w 5747058"/>
              <a:gd name="connsiteY8" fmla="*/ 0 h 5337594"/>
              <a:gd name="connsiteX9" fmla="*/ 5735488 w 5747058"/>
              <a:gd name="connsiteY9" fmla="*/ 374109 h 5337594"/>
              <a:gd name="connsiteX10" fmla="*/ 5510848 w 5747058"/>
              <a:gd name="connsiteY10" fmla="*/ 818556 h 5337594"/>
              <a:gd name="connsiteX11" fmla="*/ 5426886 w 5747058"/>
              <a:gd name="connsiteY11" fmla="*/ 774594 h 5337594"/>
              <a:gd name="connsiteX12" fmla="*/ 5426886 w 5747058"/>
              <a:gd name="connsiteY12" fmla="*/ 4954693 h 5337594"/>
              <a:gd name="connsiteX13" fmla="*/ 5043985 w 5747058"/>
              <a:gd name="connsiteY13" fmla="*/ 5337594 h 5337594"/>
              <a:gd name="connsiteX14" fmla="*/ 382901 w 5747058"/>
              <a:gd name="connsiteY14" fmla="*/ 5337594 h 5337594"/>
              <a:gd name="connsiteX15" fmla="*/ 1531604 w 5747058"/>
              <a:gd name="connsiteY15" fmla="*/ 391693 h 5337594"/>
              <a:gd name="connsiteX16" fmla="*/ 1148703 w 5747058"/>
              <a:gd name="connsiteY16" fmla="*/ 774594 h 5337594"/>
              <a:gd name="connsiteX17" fmla="*/ 957252 w 5747058"/>
              <a:gd name="connsiteY17" fmla="*/ 583143 h 5337594"/>
              <a:gd name="connsiteX18" fmla="*/ 1148703 w 5747058"/>
              <a:gd name="connsiteY18" fmla="*/ 391692 h 5337594"/>
              <a:gd name="connsiteX19" fmla="*/ 1531604 w 5747058"/>
              <a:gd name="connsiteY19" fmla="*/ 391693 h 5337594"/>
              <a:gd name="connsiteX0" fmla="*/ 1531604 w 5747058"/>
              <a:gd name="connsiteY0" fmla="*/ 391693 h 5337594"/>
              <a:gd name="connsiteX1" fmla="*/ 1148703 w 5747058"/>
              <a:gd name="connsiteY1" fmla="*/ 774594 h 5337594"/>
              <a:gd name="connsiteX2" fmla="*/ 957252 w 5747058"/>
              <a:gd name="connsiteY2" fmla="*/ 583143 h 5337594"/>
              <a:gd name="connsiteX3" fmla="*/ 1148703 w 5747058"/>
              <a:gd name="connsiteY3" fmla="*/ 391692 h 5337594"/>
              <a:gd name="connsiteX4" fmla="*/ 1531604 w 5747058"/>
              <a:gd name="connsiteY4" fmla="*/ 391693 h 5337594"/>
              <a:gd name="connsiteX5" fmla="*/ 765802 w 5747058"/>
              <a:gd name="connsiteY5" fmla="*/ 4954693 h 5337594"/>
              <a:gd name="connsiteX6" fmla="*/ 382901 w 5747058"/>
              <a:gd name="connsiteY6" fmla="*/ 5337594 h 5337594"/>
              <a:gd name="connsiteX7" fmla="*/ 0 w 5747058"/>
              <a:gd name="connsiteY7" fmla="*/ 4954693 h 5337594"/>
              <a:gd name="connsiteX8" fmla="*/ 382901 w 5747058"/>
              <a:gd name="connsiteY8" fmla="*/ 4571792 h 5337594"/>
              <a:gd name="connsiteX9" fmla="*/ 574352 w 5747058"/>
              <a:gd name="connsiteY9" fmla="*/ 4763243 h 5337594"/>
              <a:gd name="connsiteX10" fmla="*/ 382901 w 5747058"/>
              <a:gd name="connsiteY10" fmla="*/ 4954694 h 5337594"/>
              <a:gd name="connsiteX11" fmla="*/ 765802 w 5747058"/>
              <a:gd name="connsiteY11" fmla="*/ 4954693 h 5337594"/>
              <a:gd name="connsiteX0" fmla="*/ 765802 w 5747058"/>
              <a:gd name="connsiteY0" fmla="*/ 4571792 h 5337594"/>
              <a:gd name="connsiteX1" fmla="*/ 765802 w 5747058"/>
              <a:gd name="connsiteY1" fmla="*/ 391693 h 5337594"/>
              <a:gd name="connsiteX2" fmla="*/ 1148703 w 5747058"/>
              <a:gd name="connsiteY2" fmla="*/ 8792 h 5337594"/>
              <a:gd name="connsiteX3" fmla="*/ 5352587 w 5747058"/>
              <a:gd name="connsiteY3" fmla="*/ 35169 h 5337594"/>
              <a:gd name="connsiteX4" fmla="*/ 5621188 w 5747058"/>
              <a:gd name="connsiteY4" fmla="*/ 365316 h 5337594"/>
              <a:gd name="connsiteX5" fmla="*/ 5554810 w 5747058"/>
              <a:gd name="connsiteY5" fmla="*/ 800971 h 5337594"/>
              <a:gd name="connsiteX6" fmla="*/ 5426886 w 5747058"/>
              <a:gd name="connsiteY6" fmla="*/ 774594 h 5337594"/>
              <a:gd name="connsiteX7" fmla="*/ 5426886 w 5747058"/>
              <a:gd name="connsiteY7" fmla="*/ 4954693 h 5337594"/>
              <a:gd name="connsiteX8" fmla="*/ 5043985 w 5747058"/>
              <a:gd name="connsiteY8" fmla="*/ 5337594 h 5337594"/>
              <a:gd name="connsiteX9" fmla="*/ 382901 w 5747058"/>
              <a:gd name="connsiteY9" fmla="*/ 5337594 h 5337594"/>
              <a:gd name="connsiteX10" fmla="*/ 0 w 5747058"/>
              <a:gd name="connsiteY10" fmla="*/ 4954693 h 5337594"/>
              <a:gd name="connsiteX11" fmla="*/ 382901 w 5747058"/>
              <a:gd name="connsiteY11" fmla="*/ 4571792 h 5337594"/>
              <a:gd name="connsiteX12" fmla="*/ 765802 w 5747058"/>
              <a:gd name="connsiteY12" fmla="*/ 4571792 h 5337594"/>
              <a:gd name="connsiteX13" fmla="*/ 1148703 w 5747058"/>
              <a:gd name="connsiteY13" fmla="*/ 8792 h 5337594"/>
              <a:gd name="connsiteX14" fmla="*/ 1531604 w 5747058"/>
              <a:gd name="connsiteY14" fmla="*/ 391693 h 5337594"/>
              <a:gd name="connsiteX15" fmla="*/ 1148703 w 5747058"/>
              <a:gd name="connsiteY15" fmla="*/ 774594 h 5337594"/>
              <a:gd name="connsiteX16" fmla="*/ 957252 w 5747058"/>
              <a:gd name="connsiteY16" fmla="*/ 583143 h 5337594"/>
              <a:gd name="connsiteX17" fmla="*/ 1148703 w 5747058"/>
              <a:gd name="connsiteY17" fmla="*/ 391692 h 5337594"/>
              <a:gd name="connsiteX18" fmla="*/ 1531604 w 5747058"/>
              <a:gd name="connsiteY18" fmla="*/ 391693 h 5337594"/>
              <a:gd name="connsiteX19" fmla="*/ 5426886 w 5747058"/>
              <a:gd name="connsiteY19" fmla="*/ 774594 h 5337594"/>
              <a:gd name="connsiteX20" fmla="*/ 1148703 w 5747058"/>
              <a:gd name="connsiteY20" fmla="*/ 774594 h 5337594"/>
              <a:gd name="connsiteX21" fmla="*/ 382901 w 5747058"/>
              <a:gd name="connsiteY21" fmla="*/ 4571792 h 5337594"/>
              <a:gd name="connsiteX22" fmla="*/ 574352 w 5747058"/>
              <a:gd name="connsiteY22" fmla="*/ 4763243 h 5337594"/>
              <a:gd name="connsiteX23" fmla="*/ 382901 w 5747058"/>
              <a:gd name="connsiteY23" fmla="*/ 4954694 h 5337594"/>
              <a:gd name="connsiteX24" fmla="*/ 765802 w 5747058"/>
              <a:gd name="connsiteY24" fmla="*/ 4954693 h 5337594"/>
              <a:gd name="connsiteX25" fmla="*/ 382901 w 5747058"/>
              <a:gd name="connsiteY25" fmla="*/ 5337594 h 5337594"/>
              <a:gd name="connsiteX26" fmla="*/ 765802 w 5747058"/>
              <a:gd name="connsiteY26" fmla="*/ 4954693 h 5337594"/>
              <a:gd name="connsiteX27" fmla="*/ 765802 w 5747058"/>
              <a:gd name="connsiteY27" fmla="*/ 4571792 h 5337594"/>
              <a:gd name="connsiteX0" fmla="*/ 382901 w 5747058"/>
              <a:gd name="connsiteY0" fmla="*/ 5337594 h 5337594"/>
              <a:gd name="connsiteX1" fmla="*/ 765802 w 5747058"/>
              <a:gd name="connsiteY1" fmla="*/ 4954693 h 5337594"/>
              <a:gd name="connsiteX2" fmla="*/ 382901 w 5747058"/>
              <a:gd name="connsiteY2" fmla="*/ 4954693 h 5337594"/>
              <a:gd name="connsiteX3" fmla="*/ 574352 w 5747058"/>
              <a:gd name="connsiteY3" fmla="*/ 4763242 h 5337594"/>
              <a:gd name="connsiteX4" fmla="*/ 382901 w 5747058"/>
              <a:gd name="connsiteY4" fmla="*/ 4571791 h 5337594"/>
              <a:gd name="connsiteX5" fmla="*/ 765802 w 5747058"/>
              <a:gd name="connsiteY5" fmla="*/ 4571792 h 5337594"/>
              <a:gd name="connsiteX6" fmla="*/ 765802 w 5747058"/>
              <a:gd name="connsiteY6" fmla="*/ 391693 h 5337594"/>
              <a:gd name="connsiteX7" fmla="*/ 1148703 w 5747058"/>
              <a:gd name="connsiteY7" fmla="*/ 8792 h 5337594"/>
              <a:gd name="connsiteX8" fmla="*/ 5282248 w 5747058"/>
              <a:gd name="connsiteY8" fmla="*/ 0 h 5337594"/>
              <a:gd name="connsiteX9" fmla="*/ 5735488 w 5747058"/>
              <a:gd name="connsiteY9" fmla="*/ 374109 h 5337594"/>
              <a:gd name="connsiteX10" fmla="*/ 5510848 w 5747058"/>
              <a:gd name="connsiteY10" fmla="*/ 818556 h 5337594"/>
              <a:gd name="connsiteX11" fmla="*/ 5426886 w 5747058"/>
              <a:gd name="connsiteY11" fmla="*/ 774594 h 5337594"/>
              <a:gd name="connsiteX12" fmla="*/ 5426886 w 5747058"/>
              <a:gd name="connsiteY12" fmla="*/ 4954693 h 5337594"/>
              <a:gd name="connsiteX13" fmla="*/ 5043985 w 5747058"/>
              <a:gd name="connsiteY13" fmla="*/ 5337594 h 5337594"/>
              <a:gd name="connsiteX14" fmla="*/ 382901 w 5747058"/>
              <a:gd name="connsiteY14" fmla="*/ 5337594 h 5337594"/>
              <a:gd name="connsiteX15" fmla="*/ 1531604 w 5747058"/>
              <a:gd name="connsiteY15" fmla="*/ 391693 h 5337594"/>
              <a:gd name="connsiteX16" fmla="*/ 1148703 w 5747058"/>
              <a:gd name="connsiteY16" fmla="*/ 774594 h 5337594"/>
              <a:gd name="connsiteX17" fmla="*/ 957252 w 5747058"/>
              <a:gd name="connsiteY17" fmla="*/ 583143 h 5337594"/>
              <a:gd name="connsiteX18" fmla="*/ 1148703 w 5747058"/>
              <a:gd name="connsiteY18" fmla="*/ 391692 h 5337594"/>
              <a:gd name="connsiteX19" fmla="*/ 1531604 w 5747058"/>
              <a:gd name="connsiteY19" fmla="*/ 391693 h 5337594"/>
              <a:gd name="connsiteX0" fmla="*/ 1531604 w 5747058"/>
              <a:gd name="connsiteY0" fmla="*/ 391693 h 5337594"/>
              <a:gd name="connsiteX1" fmla="*/ 1148703 w 5747058"/>
              <a:gd name="connsiteY1" fmla="*/ 774594 h 5337594"/>
              <a:gd name="connsiteX2" fmla="*/ 957252 w 5747058"/>
              <a:gd name="connsiteY2" fmla="*/ 583143 h 5337594"/>
              <a:gd name="connsiteX3" fmla="*/ 1148703 w 5747058"/>
              <a:gd name="connsiteY3" fmla="*/ 391692 h 5337594"/>
              <a:gd name="connsiteX4" fmla="*/ 1531604 w 5747058"/>
              <a:gd name="connsiteY4" fmla="*/ 391693 h 5337594"/>
              <a:gd name="connsiteX5" fmla="*/ 765802 w 5747058"/>
              <a:gd name="connsiteY5" fmla="*/ 4954693 h 5337594"/>
              <a:gd name="connsiteX6" fmla="*/ 382901 w 5747058"/>
              <a:gd name="connsiteY6" fmla="*/ 5337594 h 5337594"/>
              <a:gd name="connsiteX7" fmla="*/ 0 w 5747058"/>
              <a:gd name="connsiteY7" fmla="*/ 4954693 h 5337594"/>
              <a:gd name="connsiteX8" fmla="*/ 382901 w 5747058"/>
              <a:gd name="connsiteY8" fmla="*/ 4571792 h 5337594"/>
              <a:gd name="connsiteX9" fmla="*/ 574352 w 5747058"/>
              <a:gd name="connsiteY9" fmla="*/ 4763243 h 5337594"/>
              <a:gd name="connsiteX10" fmla="*/ 382901 w 5747058"/>
              <a:gd name="connsiteY10" fmla="*/ 4954694 h 5337594"/>
              <a:gd name="connsiteX11" fmla="*/ 765802 w 5747058"/>
              <a:gd name="connsiteY11" fmla="*/ 4954693 h 5337594"/>
              <a:gd name="connsiteX0" fmla="*/ 765802 w 5747058"/>
              <a:gd name="connsiteY0" fmla="*/ 4571792 h 5337594"/>
              <a:gd name="connsiteX1" fmla="*/ 765802 w 5747058"/>
              <a:gd name="connsiteY1" fmla="*/ 391693 h 5337594"/>
              <a:gd name="connsiteX2" fmla="*/ 1148703 w 5747058"/>
              <a:gd name="connsiteY2" fmla="*/ 8792 h 5337594"/>
              <a:gd name="connsiteX3" fmla="*/ 5352587 w 5747058"/>
              <a:gd name="connsiteY3" fmla="*/ 35169 h 5337594"/>
              <a:gd name="connsiteX4" fmla="*/ 5621188 w 5747058"/>
              <a:gd name="connsiteY4" fmla="*/ 365316 h 5337594"/>
              <a:gd name="connsiteX5" fmla="*/ 5475679 w 5747058"/>
              <a:gd name="connsiteY5" fmla="*/ 765802 h 5337594"/>
              <a:gd name="connsiteX6" fmla="*/ 5426886 w 5747058"/>
              <a:gd name="connsiteY6" fmla="*/ 774594 h 5337594"/>
              <a:gd name="connsiteX7" fmla="*/ 5426886 w 5747058"/>
              <a:gd name="connsiteY7" fmla="*/ 4954693 h 5337594"/>
              <a:gd name="connsiteX8" fmla="*/ 5043985 w 5747058"/>
              <a:gd name="connsiteY8" fmla="*/ 5337594 h 5337594"/>
              <a:gd name="connsiteX9" fmla="*/ 382901 w 5747058"/>
              <a:gd name="connsiteY9" fmla="*/ 5337594 h 5337594"/>
              <a:gd name="connsiteX10" fmla="*/ 0 w 5747058"/>
              <a:gd name="connsiteY10" fmla="*/ 4954693 h 5337594"/>
              <a:gd name="connsiteX11" fmla="*/ 382901 w 5747058"/>
              <a:gd name="connsiteY11" fmla="*/ 4571792 h 5337594"/>
              <a:gd name="connsiteX12" fmla="*/ 765802 w 5747058"/>
              <a:gd name="connsiteY12" fmla="*/ 4571792 h 5337594"/>
              <a:gd name="connsiteX13" fmla="*/ 1148703 w 5747058"/>
              <a:gd name="connsiteY13" fmla="*/ 8792 h 5337594"/>
              <a:gd name="connsiteX14" fmla="*/ 1531604 w 5747058"/>
              <a:gd name="connsiteY14" fmla="*/ 391693 h 5337594"/>
              <a:gd name="connsiteX15" fmla="*/ 1148703 w 5747058"/>
              <a:gd name="connsiteY15" fmla="*/ 774594 h 5337594"/>
              <a:gd name="connsiteX16" fmla="*/ 957252 w 5747058"/>
              <a:gd name="connsiteY16" fmla="*/ 583143 h 5337594"/>
              <a:gd name="connsiteX17" fmla="*/ 1148703 w 5747058"/>
              <a:gd name="connsiteY17" fmla="*/ 391692 h 5337594"/>
              <a:gd name="connsiteX18" fmla="*/ 1531604 w 5747058"/>
              <a:gd name="connsiteY18" fmla="*/ 391693 h 5337594"/>
              <a:gd name="connsiteX19" fmla="*/ 5426886 w 5747058"/>
              <a:gd name="connsiteY19" fmla="*/ 774594 h 5337594"/>
              <a:gd name="connsiteX20" fmla="*/ 1148703 w 5747058"/>
              <a:gd name="connsiteY20" fmla="*/ 774594 h 5337594"/>
              <a:gd name="connsiteX21" fmla="*/ 382901 w 5747058"/>
              <a:gd name="connsiteY21" fmla="*/ 4571792 h 5337594"/>
              <a:gd name="connsiteX22" fmla="*/ 574352 w 5747058"/>
              <a:gd name="connsiteY22" fmla="*/ 4763243 h 5337594"/>
              <a:gd name="connsiteX23" fmla="*/ 382901 w 5747058"/>
              <a:gd name="connsiteY23" fmla="*/ 4954694 h 5337594"/>
              <a:gd name="connsiteX24" fmla="*/ 765802 w 5747058"/>
              <a:gd name="connsiteY24" fmla="*/ 4954693 h 5337594"/>
              <a:gd name="connsiteX25" fmla="*/ 382901 w 5747058"/>
              <a:gd name="connsiteY25" fmla="*/ 5337594 h 5337594"/>
              <a:gd name="connsiteX26" fmla="*/ 765802 w 5747058"/>
              <a:gd name="connsiteY26" fmla="*/ 4954693 h 5337594"/>
              <a:gd name="connsiteX27" fmla="*/ 765802 w 5747058"/>
              <a:gd name="connsiteY27" fmla="*/ 4571792 h 5337594"/>
              <a:gd name="connsiteX0" fmla="*/ 382901 w 5747058"/>
              <a:gd name="connsiteY0" fmla="*/ 5337594 h 5337594"/>
              <a:gd name="connsiteX1" fmla="*/ 765802 w 5747058"/>
              <a:gd name="connsiteY1" fmla="*/ 4954693 h 5337594"/>
              <a:gd name="connsiteX2" fmla="*/ 382901 w 5747058"/>
              <a:gd name="connsiteY2" fmla="*/ 4954693 h 5337594"/>
              <a:gd name="connsiteX3" fmla="*/ 574352 w 5747058"/>
              <a:gd name="connsiteY3" fmla="*/ 4763242 h 5337594"/>
              <a:gd name="connsiteX4" fmla="*/ 382901 w 5747058"/>
              <a:gd name="connsiteY4" fmla="*/ 4571791 h 5337594"/>
              <a:gd name="connsiteX5" fmla="*/ 765802 w 5747058"/>
              <a:gd name="connsiteY5" fmla="*/ 4571792 h 5337594"/>
              <a:gd name="connsiteX6" fmla="*/ 765802 w 5747058"/>
              <a:gd name="connsiteY6" fmla="*/ 391693 h 5337594"/>
              <a:gd name="connsiteX7" fmla="*/ 1148703 w 5747058"/>
              <a:gd name="connsiteY7" fmla="*/ 8792 h 5337594"/>
              <a:gd name="connsiteX8" fmla="*/ 5282248 w 5747058"/>
              <a:gd name="connsiteY8" fmla="*/ 0 h 5337594"/>
              <a:gd name="connsiteX9" fmla="*/ 5735488 w 5747058"/>
              <a:gd name="connsiteY9" fmla="*/ 374109 h 5337594"/>
              <a:gd name="connsiteX10" fmla="*/ 5510848 w 5747058"/>
              <a:gd name="connsiteY10" fmla="*/ 818556 h 5337594"/>
              <a:gd name="connsiteX11" fmla="*/ 5426886 w 5747058"/>
              <a:gd name="connsiteY11" fmla="*/ 774594 h 5337594"/>
              <a:gd name="connsiteX12" fmla="*/ 5426886 w 5747058"/>
              <a:gd name="connsiteY12" fmla="*/ 4954693 h 5337594"/>
              <a:gd name="connsiteX13" fmla="*/ 5043985 w 5747058"/>
              <a:gd name="connsiteY13" fmla="*/ 5337594 h 5337594"/>
              <a:gd name="connsiteX14" fmla="*/ 382901 w 5747058"/>
              <a:gd name="connsiteY14" fmla="*/ 5337594 h 5337594"/>
              <a:gd name="connsiteX15" fmla="*/ 1531604 w 5747058"/>
              <a:gd name="connsiteY15" fmla="*/ 391693 h 5337594"/>
              <a:gd name="connsiteX16" fmla="*/ 1148703 w 5747058"/>
              <a:gd name="connsiteY16" fmla="*/ 774594 h 5337594"/>
              <a:gd name="connsiteX17" fmla="*/ 957252 w 5747058"/>
              <a:gd name="connsiteY17" fmla="*/ 583143 h 5337594"/>
              <a:gd name="connsiteX18" fmla="*/ 1148703 w 5747058"/>
              <a:gd name="connsiteY18" fmla="*/ 391692 h 5337594"/>
              <a:gd name="connsiteX19" fmla="*/ 1531604 w 5747058"/>
              <a:gd name="connsiteY19" fmla="*/ 391693 h 5337594"/>
              <a:gd name="connsiteX0" fmla="*/ 1531604 w 5747058"/>
              <a:gd name="connsiteY0" fmla="*/ 391693 h 5337594"/>
              <a:gd name="connsiteX1" fmla="*/ 1148703 w 5747058"/>
              <a:gd name="connsiteY1" fmla="*/ 774594 h 5337594"/>
              <a:gd name="connsiteX2" fmla="*/ 957252 w 5747058"/>
              <a:gd name="connsiteY2" fmla="*/ 583143 h 5337594"/>
              <a:gd name="connsiteX3" fmla="*/ 1148703 w 5747058"/>
              <a:gd name="connsiteY3" fmla="*/ 391692 h 5337594"/>
              <a:gd name="connsiteX4" fmla="*/ 1531604 w 5747058"/>
              <a:gd name="connsiteY4" fmla="*/ 391693 h 5337594"/>
              <a:gd name="connsiteX5" fmla="*/ 765802 w 5747058"/>
              <a:gd name="connsiteY5" fmla="*/ 4954693 h 5337594"/>
              <a:gd name="connsiteX6" fmla="*/ 382901 w 5747058"/>
              <a:gd name="connsiteY6" fmla="*/ 5337594 h 5337594"/>
              <a:gd name="connsiteX7" fmla="*/ 0 w 5747058"/>
              <a:gd name="connsiteY7" fmla="*/ 4954693 h 5337594"/>
              <a:gd name="connsiteX8" fmla="*/ 382901 w 5747058"/>
              <a:gd name="connsiteY8" fmla="*/ 4571792 h 5337594"/>
              <a:gd name="connsiteX9" fmla="*/ 574352 w 5747058"/>
              <a:gd name="connsiteY9" fmla="*/ 4763243 h 5337594"/>
              <a:gd name="connsiteX10" fmla="*/ 382901 w 5747058"/>
              <a:gd name="connsiteY10" fmla="*/ 4954694 h 5337594"/>
              <a:gd name="connsiteX11" fmla="*/ 765802 w 5747058"/>
              <a:gd name="connsiteY11" fmla="*/ 4954693 h 5337594"/>
              <a:gd name="connsiteX0" fmla="*/ 765802 w 5747058"/>
              <a:gd name="connsiteY0" fmla="*/ 4571792 h 5337594"/>
              <a:gd name="connsiteX1" fmla="*/ 765802 w 5747058"/>
              <a:gd name="connsiteY1" fmla="*/ 391693 h 5337594"/>
              <a:gd name="connsiteX2" fmla="*/ 1148703 w 5747058"/>
              <a:gd name="connsiteY2" fmla="*/ 8792 h 5337594"/>
              <a:gd name="connsiteX3" fmla="*/ 5352587 w 5747058"/>
              <a:gd name="connsiteY3" fmla="*/ 35169 h 5337594"/>
              <a:gd name="connsiteX4" fmla="*/ 5621188 w 5747058"/>
              <a:gd name="connsiteY4" fmla="*/ 365316 h 5337594"/>
              <a:gd name="connsiteX5" fmla="*/ 5475679 w 5747058"/>
              <a:gd name="connsiteY5" fmla="*/ 765802 h 5337594"/>
              <a:gd name="connsiteX6" fmla="*/ 5426886 w 5747058"/>
              <a:gd name="connsiteY6" fmla="*/ 774594 h 5337594"/>
              <a:gd name="connsiteX7" fmla="*/ 5426886 w 5747058"/>
              <a:gd name="connsiteY7" fmla="*/ 4954693 h 5337594"/>
              <a:gd name="connsiteX8" fmla="*/ 5043985 w 5747058"/>
              <a:gd name="connsiteY8" fmla="*/ 5337594 h 5337594"/>
              <a:gd name="connsiteX9" fmla="*/ 382901 w 5747058"/>
              <a:gd name="connsiteY9" fmla="*/ 5337594 h 5337594"/>
              <a:gd name="connsiteX10" fmla="*/ 0 w 5747058"/>
              <a:gd name="connsiteY10" fmla="*/ 4954693 h 5337594"/>
              <a:gd name="connsiteX11" fmla="*/ 382901 w 5747058"/>
              <a:gd name="connsiteY11" fmla="*/ 4571792 h 5337594"/>
              <a:gd name="connsiteX12" fmla="*/ 765802 w 5747058"/>
              <a:gd name="connsiteY12" fmla="*/ 4571792 h 5337594"/>
              <a:gd name="connsiteX13" fmla="*/ 1148703 w 5747058"/>
              <a:gd name="connsiteY13" fmla="*/ 8792 h 5337594"/>
              <a:gd name="connsiteX14" fmla="*/ 1531604 w 5747058"/>
              <a:gd name="connsiteY14" fmla="*/ 391693 h 5337594"/>
              <a:gd name="connsiteX15" fmla="*/ 1148703 w 5747058"/>
              <a:gd name="connsiteY15" fmla="*/ 774594 h 5337594"/>
              <a:gd name="connsiteX16" fmla="*/ 957252 w 5747058"/>
              <a:gd name="connsiteY16" fmla="*/ 583143 h 5337594"/>
              <a:gd name="connsiteX17" fmla="*/ 1148703 w 5747058"/>
              <a:gd name="connsiteY17" fmla="*/ 391692 h 5337594"/>
              <a:gd name="connsiteX18" fmla="*/ 1531604 w 5747058"/>
              <a:gd name="connsiteY18" fmla="*/ 391693 h 5337594"/>
              <a:gd name="connsiteX19" fmla="*/ 5426886 w 5747058"/>
              <a:gd name="connsiteY19" fmla="*/ 774594 h 5337594"/>
              <a:gd name="connsiteX20" fmla="*/ 1148703 w 5747058"/>
              <a:gd name="connsiteY20" fmla="*/ 774594 h 5337594"/>
              <a:gd name="connsiteX21" fmla="*/ 382901 w 5747058"/>
              <a:gd name="connsiteY21" fmla="*/ 4571792 h 5337594"/>
              <a:gd name="connsiteX22" fmla="*/ 574352 w 5747058"/>
              <a:gd name="connsiteY22" fmla="*/ 4763243 h 5337594"/>
              <a:gd name="connsiteX23" fmla="*/ 382901 w 5747058"/>
              <a:gd name="connsiteY23" fmla="*/ 4954694 h 5337594"/>
              <a:gd name="connsiteX24" fmla="*/ 765802 w 5747058"/>
              <a:gd name="connsiteY24" fmla="*/ 4954693 h 5337594"/>
              <a:gd name="connsiteX25" fmla="*/ 382901 w 5747058"/>
              <a:gd name="connsiteY25" fmla="*/ 5337594 h 5337594"/>
              <a:gd name="connsiteX26" fmla="*/ 765802 w 5747058"/>
              <a:gd name="connsiteY26" fmla="*/ 4954693 h 5337594"/>
              <a:gd name="connsiteX27" fmla="*/ 765802 w 5747058"/>
              <a:gd name="connsiteY27" fmla="*/ 4571792 h 5337594"/>
              <a:gd name="connsiteX0" fmla="*/ 382901 w 5682844"/>
              <a:gd name="connsiteY0" fmla="*/ 5337594 h 5337594"/>
              <a:gd name="connsiteX1" fmla="*/ 765802 w 5682844"/>
              <a:gd name="connsiteY1" fmla="*/ 4954693 h 5337594"/>
              <a:gd name="connsiteX2" fmla="*/ 382901 w 5682844"/>
              <a:gd name="connsiteY2" fmla="*/ 4954693 h 5337594"/>
              <a:gd name="connsiteX3" fmla="*/ 574352 w 5682844"/>
              <a:gd name="connsiteY3" fmla="*/ 4763242 h 5337594"/>
              <a:gd name="connsiteX4" fmla="*/ 382901 w 5682844"/>
              <a:gd name="connsiteY4" fmla="*/ 4571791 h 5337594"/>
              <a:gd name="connsiteX5" fmla="*/ 765802 w 5682844"/>
              <a:gd name="connsiteY5" fmla="*/ 4571792 h 5337594"/>
              <a:gd name="connsiteX6" fmla="*/ 765802 w 5682844"/>
              <a:gd name="connsiteY6" fmla="*/ 391693 h 5337594"/>
              <a:gd name="connsiteX7" fmla="*/ 1148703 w 5682844"/>
              <a:gd name="connsiteY7" fmla="*/ 8792 h 5337594"/>
              <a:gd name="connsiteX8" fmla="*/ 5282248 w 5682844"/>
              <a:gd name="connsiteY8" fmla="*/ 0 h 5337594"/>
              <a:gd name="connsiteX9" fmla="*/ 5656357 w 5682844"/>
              <a:gd name="connsiteY9" fmla="*/ 374109 h 5337594"/>
              <a:gd name="connsiteX10" fmla="*/ 5510848 w 5682844"/>
              <a:gd name="connsiteY10" fmla="*/ 818556 h 5337594"/>
              <a:gd name="connsiteX11" fmla="*/ 5426886 w 5682844"/>
              <a:gd name="connsiteY11" fmla="*/ 774594 h 5337594"/>
              <a:gd name="connsiteX12" fmla="*/ 5426886 w 5682844"/>
              <a:gd name="connsiteY12" fmla="*/ 4954693 h 5337594"/>
              <a:gd name="connsiteX13" fmla="*/ 5043985 w 5682844"/>
              <a:gd name="connsiteY13" fmla="*/ 5337594 h 5337594"/>
              <a:gd name="connsiteX14" fmla="*/ 382901 w 5682844"/>
              <a:gd name="connsiteY14" fmla="*/ 5337594 h 5337594"/>
              <a:gd name="connsiteX15" fmla="*/ 1531604 w 5682844"/>
              <a:gd name="connsiteY15" fmla="*/ 391693 h 5337594"/>
              <a:gd name="connsiteX16" fmla="*/ 1148703 w 5682844"/>
              <a:gd name="connsiteY16" fmla="*/ 774594 h 5337594"/>
              <a:gd name="connsiteX17" fmla="*/ 957252 w 5682844"/>
              <a:gd name="connsiteY17" fmla="*/ 583143 h 5337594"/>
              <a:gd name="connsiteX18" fmla="*/ 1148703 w 5682844"/>
              <a:gd name="connsiteY18" fmla="*/ 391692 h 5337594"/>
              <a:gd name="connsiteX19" fmla="*/ 1531604 w 5682844"/>
              <a:gd name="connsiteY19" fmla="*/ 391693 h 5337594"/>
              <a:gd name="connsiteX0" fmla="*/ 1531604 w 5682844"/>
              <a:gd name="connsiteY0" fmla="*/ 391693 h 5337594"/>
              <a:gd name="connsiteX1" fmla="*/ 1148703 w 5682844"/>
              <a:gd name="connsiteY1" fmla="*/ 774594 h 5337594"/>
              <a:gd name="connsiteX2" fmla="*/ 957252 w 5682844"/>
              <a:gd name="connsiteY2" fmla="*/ 583143 h 5337594"/>
              <a:gd name="connsiteX3" fmla="*/ 1148703 w 5682844"/>
              <a:gd name="connsiteY3" fmla="*/ 391692 h 5337594"/>
              <a:gd name="connsiteX4" fmla="*/ 1531604 w 5682844"/>
              <a:gd name="connsiteY4" fmla="*/ 391693 h 5337594"/>
              <a:gd name="connsiteX5" fmla="*/ 765802 w 5682844"/>
              <a:gd name="connsiteY5" fmla="*/ 4954693 h 5337594"/>
              <a:gd name="connsiteX6" fmla="*/ 382901 w 5682844"/>
              <a:gd name="connsiteY6" fmla="*/ 5337594 h 5337594"/>
              <a:gd name="connsiteX7" fmla="*/ 0 w 5682844"/>
              <a:gd name="connsiteY7" fmla="*/ 4954693 h 5337594"/>
              <a:gd name="connsiteX8" fmla="*/ 382901 w 5682844"/>
              <a:gd name="connsiteY8" fmla="*/ 4571792 h 5337594"/>
              <a:gd name="connsiteX9" fmla="*/ 574352 w 5682844"/>
              <a:gd name="connsiteY9" fmla="*/ 4763243 h 5337594"/>
              <a:gd name="connsiteX10" fmla="*/ 382901 w 5682844"/>
              <a:gd name="connsiteY10" fmla="*/ 4954694 h 5337594"/>
              <a:gd name="connsiteX11" fmla="*/ 765802 w 5682844"/>
              <a:gd name="connsiteY11" fmla="*/ 4954693 h 5337594"/>
              <a:gd name="connsiteX0" fmla="*/ 765802 w 5682844"/>
              <a:gd name="connsiteY0" fmla="*/ 4571792 h 5337594"/>
              <a:gd name="connsiteX1" fmla="*/ 765802 w 5682844"/>
              <a:gd name="connsiteY1" fmla="*/ 391693 h 5337594"/>
              <a:gd name="connsiteX2" fmla="*/ 1148703 w 5682844"/>
              <a:gd name="connsiteY2" fmla="*/ 8792 h 5337594"/>
              <a:gd name="connsiteX3" fmla="*/ 5352587 w 5682844"/>
              <a:gd name="connsiteY3" fmla="*/ 35169 h 5337594"/>
              <a:gd name="connsiteX4" fmla="*/ 5621188 w 5682844"/>
              <a:gd name="connsiteY4" fmla="*/ 365316 h 5337594"/>
              <a:gd name="connsiteX5" fmla="*/ 5475679 w 5682844"/>
              <a:gd name="connsiteY5" fmla="*/ 765802 h 5337594"/>
              <a:gd name="connsiteX6" fmla="*/ 5426886 w 5682844"/>
              <a:gd name="connsiteY6" fmla="*/ 774594 h 5337594"/>
              <a:gd name="connsiteX7" fmla="*/ 5426886 w 5682844"/>
              <a:gd name="connsiteY7" fmla="*/ 4954693 h 5337594"/>
              <a:gd name="connsiteX8" fmla="*/ 5043985 w 5682844"/>
              <a:gd name="connsiteY8" fmla="*/ 5337594 h 5337594"/>
              <a:gd name="connsiteX9" fmla="*/ 382901 w 5682844"/>
              <a:gd name="connsiteY9" fmla="*/ 5337594 h 5337594"/>
              <a:gd name="connsiteX10" fmla="*/ 0 w 5682844"/>
              <a:gd name="connsiteY10" fmla="*/ 4954693 h 5337594"/>
              <a:gd name="connsiteX11" fmla="*/ 382901 w 5682844"/>
              <a:gd name="connsiteY11" fmla="*/ 4571792 h 5337594"/>
              <a:gd name="connsiteX12" fmla="*/ 765802 w 5682844"/>
              <a:gd name="connsiteY12" fmla="*/ 4571792 h 5337594"/>
              <a:gd name="connsiteX13" fmla="*/ 1148703 w 5682844"/>
              <a:gd name="connsiteY13" fmla="*/ 8792 h 5337594"/>
              <a:gd name="connsiteX14" fmla="*/ 1531604 w 5682844"/>
              <a:gd name="connsiteY14" fmla="*/ 391693 h 5337594"/>
              <a:gd name="connsiteX15" fmla="*/ 1148703 w 5682844"/>
              <a:gd name="connsiteY15" fmla="*/ 774594 h 5337594"/>
              <a:gd name="connsiteX16" fmla="*/ 957252 w 5682844"/>
              <a:gd name="connsiteY16" fmla="*/ 583143 h 5337594"/>
              <a:gd name="connsiteX17" fmla="*/ 1148703 w 5682844"/>
              <a:gd name="connsiteY17" fmla="*/ 391692 h 5337594"/>
              <a:gd name="connsiteX18" fmla="*/ 1531604 w 5682844"/>
              <a:gd name="connsiteY18" fmla="*/ 391693 h 5337594"/>
              <a:gd name="connsiteX19" fmla="*/ 5426886 w 5682844"/>
              <a:gd name="connsiteY19" fmla="*/ 774594 h 5337594"/>
              <a:gd name="connsiteX20" fmla="*/ 1148703 w 5682844"/>
              <a:gd name="connsiteY20" fmla="*/ 774594 h 5337594"/>
              <a:gd name="connsiteX21" fmla="*/ 382901 w 5682844"/>
              <a:gd name="connsiteY21" fmla="*/ 4571792 h 5337594"/>
              <a:gd name="connsiteX22" fmla="*/ 574352 w 5682844"/>
              <a:gd name="connsiteY22" fmla="*/ 4763243 h 5337594"/>
              <a:gd name="connsiteX23" fmla="*/ 382901 w 5682844"/>
              <a:gd name="connsiteY23" fmla="*/ 4954694 h 5337594"/>
              <a:gd name="connsiteX24" fmla="*/ 765802 w 5682844"/>
              <a:gd name="connsiteY24" fmla="*/ 4954693 h 5337594"/>
              <a:gd name="connsiteX25" fmla="*/ 382901 w 5682844"/>
              <a:gd name="connsiteY25" fmla="*/ 5337594 h 5337594"/>
              <a:gd name="connsiteX26" fmla="*/ 765802 w 5682844"/>
              <a:gd name="connsiteY26" fmla="*/ 4954693 h 5337594"/>
              <a:gd name="connsiteX27" fmla="*/ 765802 w 5682844"/>
              <a:gd name="connsiteY27" fmla="*/ 4571792 h 5337594"/>
              <a:gd name="connsiteX0" fmla="*/ 382901 w 5678965"/>
              <a:gd name="connsiteY0" fmla="*/ 5337594 h 5337594"/>
              <a:gd name="connsiteX1" fmla="*/ 765802 w 5678965"/>
              <a:gd name="connsiteY1" fmla="*/ 4954693 h 5337594"/>
              <a:gd name="connsiteX2" fmla="*/ 382901 w 5678965"/>
              <a:gd name="connsiteY2" fmla="*/ 4954693 h 5337594"/>
              <a:gd name="connsiteX3" fmla="*/ 574352 w 5678965"/>
              <a:gd name="connsiteY3" fmla="*/ 4763242 h 5337594"/>
              <a:gd name="connsiteX4" fmla="*/ 382901 w 5678965"/>
              <a:gd name="connsiteY4" fmla="*/ 4571791 h 5337594"/>
              <a:gd name="connsiteX5" fmla="*/ 765802 w 5678965"/>
              <a:gd name="connsiteY5" fmla="*/ 4571792 h 5337594"/>
              <a:gd name="connsiteX6" fmla="*/ 765802 w 5678965"/>
              <a:gd name="connsiteY6" fmla="*/ 391693 h 5337594"/>
              <a:gd name="connsiteX7" fmla="*/ 1148703 w 5678965"/>
              <a:gd name="connsiteY7" fmla="*/ 8792 h 5337594"/>
              <a:gd name="connsiteX8" fmla="*/ 5282248 w 5678965"/>
              <a:gd name="connsiteY8" fmla="*/ 0 h 5337594"/>
              <a:gd name="connsiteX9" fmla="*/ 5656357 w 5678965"/>
              <a:gd name="connsiteY9" fmla="*/ 374109 h 5337594"/>
              <a:gd name="connsiteX10" fmla="*/ 5510848 w 5678965"/>
              <a:gd name="connsiteY10" fmla="*/ 818556 h 5337594"/>
              <a:gd name="connsiteX11" fmla="*/ 5426886 w 5678965"/>
              <a:gd name="connsiteY11" fmla="*/ 774594 h 5337594"/>
              <a:gd name="connsiteX12" fmla="*/ 5426886 w 5678965"/>
              <a:gd name="connsiteY12" fmla="*/ 4954693 h 5337594"/>
              <a:gd name="connsiteX13" fmla="*/ 5043985 w 5678965"/>
              <a:gd name="connsiteY13" fmla="*/ 5337594 h 5337594"/>
              <a:gd name="connsiteX14" fmla="*/ 382901 w 5678965"/>
              <a:gd name="connsiteY14" fmla="*/ 5337594 h 5337594"/>
              <a:gd name="connsiteX15" fmla="*/ 1531604 w 5678965"/>
              <a:gd name="connsiteY15" fmla="*/ 391693 h 5337594"/>
              <a:gd name="connsiteX16" fmla="*/ 1148703 w 5678965"/>
              <a:gd name="connsiteY16" fmla="*/ 774594 h 5337594"/>
              <a:gd name="connsiteX17" fmla="*/ 957252 w 5678965"/>
              <a:gd name="connsiteY17" fmla="*/ 583143 h 5337594"/>
              <a:gd name="connsiteX18" fmla="*/ 1148703 w 5678965"/>
              <a:gd name="connsiteY18" fmla="*/ 391692 h 5337594"/>
              <a:gd name="connsiteX19" fmla="*/ 1531604 w 5678965"/>
              <a:gd name="connsiteY19" fmla="*/ 391693 h 5337594"/>
              <a:gd name="connsiteX0" fmla="*/ 1531604 w 5678965"/>
              <a:gd name="connsiteY0" fmla="*/ 391693 h 5337594"/>
              <a:gd name="connsiteX1" fmla="*/ 1148703 w 5678965"/>
              <a:gd name="connsiteY1" fmla="*/ 774594 h 5337594"/>
              <a:gd name="connsiteX2" fmla="*/ 957252 w 5678965"/>
              <a:gd name="connsiteY2" fmla="*/ 583143 h 5337594"/>
              <a:gd name="connsiteX3" fmla="*/ 1148703 w 5678965"/>
              <a:gd name="connsiteY3" fmla="*/ 391692 h 5337594"/>
              <a:gd name="connsiteX4" fmla="*/ 1531604 w 5678965"/>
              <a:gd name="connsiteY4" fmla="*/ 391693 h 5337594"/>
              <a:gd name="connsiteX5" fmla="*/ 765802 w 5678965"/>
              <a:gd name="connsiteY5" fmla="*/ 4954693 h 5337594"/>
              <a:gd name="connsiteX6" fmla="*/ 382901 w 5678965"/>
              <a:gd name="connsiteY6" fmla="*/ 5337594 h 5337594"/>
              <a:gd name="connsiteX7" fmla="*/ 0 w 5678965"/>
              <a:gd name="connsiteY7" fmla="*/ 4954693 h 5337594"/>
              <a:gd name="connsiteX8" fmla="*/ 382901 w 5678965"/>
              <a:gd name="connsiteY8" fmla="*/ 4571792 h 5337594"/>
              <a:gd name="connsiteX9" fmla="*/ 574352 w 5678965"/>
              <a:gd name="connsiteY9" fmla="*/ 4763243 h 5337594"/>
              <a:gd name="connsiteX10" fmla="*/ 382901 w 5678965"/>
              <a:gd name="connsiteY10" fmla="*/ 4954694 h 5337594"/>
              <a:gd name="connsiteX11" fmla="*/ 765802 w 5678965"/>
              <a:gd name="connsiteY11" fmla="*/ 4954693 h 5337594"/>
              <a:gd name="connsiteX0" fmla="*/ 765802 w 5678965"/>
              <a:gd name="connsiteY0" fmla="*/ 4571792 h 5337594"/>
              <a:gd name="connsiteX1" fmla="*/ 765802 w 5678965"/>
              <a:gd name="connsiteY1" fmla="*/ 391693 h 5337594"/>
              <a:gd name="connsiteX2" fmla="*/ 1148703 w 5678965"/>
              <a:gd name="connsiteY2" fmla="*/ 8792 h 5337594"/>
              <a:gd name="connsiteX3" fmla="*/ 5352587 w 5678965"/>
              <a:gd name="connsiteY3" fmla="*/ 35169 h 5337594"/>
              <a:gd name="connsiteX4" fmla="*/ 5621188 w 5678965"/>
              <a:gd name="connsiteY4" fmla="*/ 365316 h 5337594"/>
              <a:gd name="connsiteX5" fmla="*/ 5475679 w 5678965"/>
              <a:gd name="connsiteY5" fmla="*/ 765802 h 5337594"/>
              <a:gd name="connsiteX6" fmla="*/ 5426886 w 5678965"/>
              <a:gd name="connsiteY6" fmla="*/ 774594 h 5337594"/>
              <a:gd name="connsiteX7" fmla="*/ 5426886 w 5678965"/>
              <a:gd name="connsiteY7" fmla="*/ 4954693 h 5337594"/>
              <a:gd name="connsiteX8" fmla="*/ 5043985 w 5678965"/>
              <a:gd name="connsiteY8" fmla="*/ 5337594 h 5337594"/>
              <a:gd name="connsiteX9" fmla="*/ 382901 w 5678965"/>
              <a:gd name="connsiteY9" fmla="*/ 5337594 h 5337594"/>
              <a:gd name="connsiteX10" fmla="*/ 0 w 5678965"/>
              <a:gd name="connsiteY10" fmla="*/ 4954693 h 5337594"/>
              <a:gd name="connsiteX11" fmla="*/ 382901 w 5678965"/>
              <a:gd name="connsiteY11" fmla="*/ 4571792 h 5337594"/>
              <a:gd name="connsiteX12" fmla="*/ 765802 w 5678965"/>
              <a:gd name="connsiteY12" fmla="*/ 4571792 h 5337594"/>
              <a:gd name="connsiteX13" fmla="*/ 1148703 w 5678965"/>
              <a:gd name="connsiteY13" fmla="*/ 8792 h 5337594"/>
              <a:gd name="connsiteX14" fmla="*/ 1531604 w 5678965"/>
              <a:gd name="connsiteY14" fmla="*/ 391693 h 5337594"/>
              <a:gd name="connsiteX15" fmla="*/ 1148703 w 5678965"/>
              <a:gd name="connsiteY15" fmla="*/ 774594 h 5337594"/>
              <a:gd name="connsiteX16" fmla="*/ 957252 w 5678965"/>
              <a:gd name="connsiteY16" fmla="*/ 583143 h 5337594"/>
              <a:gd name="connsiteX17" fmla="*/ 1148703 w 5678965"/>
              <a:gd name="connsiteY17" fmla="*/ 391692 h 5337594"/>
              <a:gd name="connsiteX18" fmla="*/ 1531604 w 5678965"/>
              <a:gd name="connsiteY18" fmla="*/ 391693 h 5337594"/>
              <a:gd name="connsiteX19" fmla="*/ 5426886 w 5678965"/>
              <a:gd name="connsiteY19" fmla="*/ 774594 h 5337594"/>
              <a:gd name="connsiteX20" fmla="*/ 1148703 w 5678965"/>
              <a:gd name="connsiteY20" fmla="*/ 774594 h 5337594"/>
              <a:gd name="connsiteX21" fmla="*/ 382901 w 5678965"/>
              <a:gd name="connsiteY21" fmla="*/ 4571792 h 5337594"/>
              <a:gd name="connsiteX22" fmla="*/ 574352 w 5678965"/>
              <a:gd name="connsiteY22" fmla="*/ 4763243 h 5337594"/>
              <a:gd name="connsiteX23" fmla="*/ 382901 w 5678965"/>
              <a:gd name="connsiteY23" fmla="*/ 4954694 h 5337594"/>
              <a:gd name="connsiteX24" fmla="*/ 765802 w 5678965"/>
              <a:gd name="connsiteY24" fmla="*/ 4954693 h 5337594"/>
              <a:gd name="connsiteX25" fmla="*/ 382901 w 5678965"/>
              <a:gd name="connsiteY25" fmla="*/ 5337594 h 5337594"/>
              <a:gd name="connsiteX26" fmla="*/ 765802 w 5678965"/>
              <a:gd name="connsiteY26" fmla="*/ 4954693 h 5337594"/>
              <a:gd name="connsiteX27" fmla="*/ 765802 w 5678965"/>
              <a:gd name="connsiteY27" fmla="*/ 4571792 h 5337594"/>
              <a:gd name="connsiteX0" fmla="*/ 382901 w 5686283"/>
              <a:gd name="connsiteY0" fmla="*/ 5337594 h 5337594"/>
              <a:gd name="connsiteX1" fmla="*/ 765802 w 5686283"/>
              <a:gd name="connsiteY1" fmla="*/ 4954693 h 5337594"/>
              <a:gd name="connsiteX2" fmla="*/ 382901 w 5686283"/>
              <a:gd name="connsiteY2" fmla="*/ 4954693 h 5337594"/>
              <a:gd name="connsiteX3" fmla="*/ 574352 w 5686283"/>
              <a:gd name="connsiteY3" fmla="*/ 4763242 h 5337594"/>
              <a:gd name="connsiteX4" fmla="*/ 382901 w 5686283"/>
              <a:gd name="connsiteY4" fmla="*/ 4571791 h 5337594"/>
              <a:gd name="connsiteX5" fmla="*/ 765802 w 5686283"/>
              <a:gd name="connsiteY5" fmla="*/ 4571792 h 5337594"/>
              <a:gd name="connsiteX6" fmla="*/ 765802 w 5686283"/>
              <a:gd name="connsiteY6" fmla="*/ 391693 h 5337594"/>
              <a:gd name="connsiteX7" fmla="*/ 1148703 w 5686283"/>
              <a:gd name="connsiteY7" fmla="*/ 8792 h 5337594"/>
              <a:gd name="connsiteX8" fmla="*/ 5282248 w 5686283"/>
              <a:gd name="connsiteY8" fmla="*/ 0 h 5337594"/>
              <a:gd name="connsiteX9" fmla="*/ 5656357 w 5686283"/>
              <a:gd name="connsiteY9" fmla="*/ 374109 h 5337594"/>
              <a:gd name="connsiteX10" fmla="*/ 5519641 w 5686283"/>
              <a:gd name="connsiteY10" fmla="*/ 765803 h 5337594"/>
              <a:gd name="connsiteX11" fmla="*/ 5426886 w 5686283"/>
              <a:gd name="connsiteY11" fmla="*/ 774594 h 5337594"/>
              <a:gd name="connsiteX12" fmla="*/ 5426886 w 5686283"/>
              <a:gd name="connsiteY12" fmla="*/ 4954693 h 5337594"/>
              <a:gd name="connsiteX13" fmla="*/ 5043985 w 5686283"/>
              <a:gd name="connsiteY13" fmla="*/ 5337594 h 5337594"/>
              <a:gd name="connsiteX14" fmla="*/ 382901 w 5686283"/>
              <a:gd name="connsiteY14" fmla="*/ 5337594 h 5337594"/>
              <a:gd name="connsiteX15" fmla="*/ 1531604 w 5686283"/>
              <a:gd name="connsiteY15" fmla="*/ 391693 h 5337594"/>
              <a:gd name="connsiteX16" fmla="*/ 1148703 w 5686283"/>
              <a:gd name="connsiteY16" fmla="*/ 774594 h 5337594"/>
              <a:gd name="connsiteX17" fmla="*/ 957252 w 5686283"/>
              <a:gd name="connsiteY17" fmla="*/ 583143 h 5337594"/>
              <a:gd name="connsiteX18" fmla="*/ 1148703 w 5686283"/>
              <a:gd name="connsiteY18" fmla="*/ 391692 h 5337594"/>
              <a:gd name="connsiteX19" fmla="*/ 1531604 w 5686283"/>
              <a:gd name="connsiteY19" fmla="*/ 391693 h 5337594"/>
              <a:gd name="connsiteX0" fmla="*/ 1531604 w 5686283"/>
              <a:gd name="connsiteY0" fmla="*/ 391693 h 5337594"/>
              <a:gd name="connsiteX1" fmla="*/ 1148703 w 5686283"/>
              <a:gd name="connsiteY1" fmla="*/ 774594 h 5337594"/>
              <a:gd name="connsiteX2" fmla="*/ 957252 w 5686283"/>
              <a:gd name="connsiteY2" fmla="*/ 583143 h 5337594"/>
              <a:gd name="connsiteX3" fmla="*/ 1148703 w 5686283"/>
              <a:gd name="connsiteY3" fmla="*/ 391692 h 5337594"/>
              <a:gd name="connsiteX4" fmla="*/ 1531604 w 5686283"/>
              <a:gd name="connsiteY4" fmla="*/ 391693 h 5337594"/>
              <a:gd name="connsiteX5" fmla="*/ 765802 w 5686283"/>
              <a:gd name="connsiteY5" fmla="*/ 4954693 h 5337594"/>
              <a:gd name="connsiteX6" fmla="*/ 382901 w 5686283"/>
              <a:gd name="connsiteY6" fmla="*/ 5337594 h 5337594"/>
              <a:gd name="connsiteX7" fmla="*/ 0 w 5686283"/>
              <a:gd name="connsiteY7" fmla="*/ 4954693 h 5337594"/>
              <a:gd name="connsiteX8" fmla="*/ 382901 w 5686283"/>
              <a:gd name="connsiteY8" fmla="*/ 4571792 h 5337594"/>
              <a:gd name="connsiteX9" fmla="*/ 574352 w 5686283"/>
              <a:gd name="connsiteY9" fmla="*/ 4763243 h 5337594"/>
              <a:gd name="connsiteX10" fmla="*/ 382901 w 5686283"/>
              <a:gd name="connsiteY10" fmla="*/ 4954694 h 5337594"/>
              <a:gd name="connsiteX11" fmla="*/ 765802 w 5686283"/>
              <a:gd name="connsiteY11" fmla="*/ 4954693 h 5337594"/>
              <a:gd name="connsiteX0" fmla="*/ 765802 w 5686283"/>
              <a:gd name="connsiteY0" fmla="*/ 4571792 h 5337594"/>
              <a:gd name="connsiteX1" fmla="*/ 765802 w 5686283"/>
              <a:gd name="connsiteY1" fmla="*/ 391693 h 5337594"/>
              <a:gd name="connsiteX2" fmla="*/ 1148703 w 5686283"/>
              <a:gd name="connsiteY2" fmla="*/ 8792 h 5337594"/>
              <a:gd name="connsiteX3" fmla="*/ 5352587 w 5686283"/>
              <a:gd name="connsiteY3" fmla="*/ 35169 h 5337594"/>
              <a:gd name="connsiteX4" fmla="*/ 5621188 w 5686283"/>
              <a:gd name="connsiteY4" fmla="*/ 365316 h 5337594"/>
              <a:gd name="connsiteX5" fmla="*/ 5475679 w 5686283"/>
              <a:gd name="connsiteY5" fmla="*/ 765802 h 5337594"/>
              <a:gd name="connsiteX6" fmla="*/ 5426886 w 5686283"/>
              <a:gd name="connsiteY6" fmla="*/ 774594 h 5337594"/>
              <a:gd name="connsiteX7" fmla="*/ 5426886 w 5686283"/>
              <a:gd name="connsiteY7" fmla="*/ 4954693 h 5337594"/>
              <a:gd name="connsiteX8" fmla="*/ 5043985 w 5686283"/>
              <a:gd name="connsiteY8" fmla="*/ 5337594 h 5337594"/>
              <a:gd name="connsiteX9" fmla="*/ 382901 w 5686283"/>
              <a:gd name="connsiteY9" fmla="*/ 5337594 h 5337594"/>
              <a:gd name="connsiteX10" fmla="*/ 0 w 5686283"/>
              <a:gd name="connsiteY10" fmla="*/ 4954693 h 5337594"/>
              <a:gd name="connsiteX11" fmla="*/ 382901 w 5686283"/>
              <a:gd name="connsiteY11" fmla="*/ 4571792 h 5337594"/>
              <a:gd name="connsiteX12" fmla="*/ 765802 w 5686283"/>
              <a:gd name="connsiteY12" fmla="*/ 4571792 h 5337594"/>
              <a:gd name="connsiteX13" fmla="*/ 1148703 w 5686283"/>
              <a:gd name="connsiteY13" fmla="*/ 8792 h 5337594"/>
              <a:gd name="connsiteX14" fmla="*/ 1531604 w 5686283"/>
              <a:gd name="connsiteY14" fmla="*/ 391693 h 5337594"/>
              <a:gd name="connsiteX15" fmla="*/ 1148703 w 5686283"/>
              <a:gd name="connsiteY15" fmla="*/ 774594 h 5337594"/>
              <a:gd name="connsiteX16" fmla="*/ 957252 w 5686283"/>
              <a:gd name="connsiteY16" fmla="*/ 583143 h 5337594"/>
              <a:gd name="connsiteX17" fmla="*/ 1148703 w 5686283"/>
              <a:gd name="connsiteY17" fmla="*/ 391692 h 5337594"/>
              <a:gd name="connsiteX18" fmla="*/ 1531604 w 5686283"/>
              <a:gd name="connsiteY18" fmla="*/ 391693 h 5337594"/>
              <a:gd name="connsiteX19" fmla="*/ 5426886 w 5686283"/>
              <a:gd name="connsiteY19" fmla="*/ 774594 h 5337594"/>
              <a:gd name="connsiteX20" fmla="*/ 1148703 w 5686283"/>
              <a:gd name="connsiteY20" fmla="*/ 774594 h 5337594"/>
              <a:gd name="connsiteX21" fmla="*/ 382901 w 5686283"/>
              <a:gd name="connsiteY21" fmla="*/ 4571792 h 5337594"/>
              <a:gd name="connsiteX22" fmla="*/ 574352 w 5686283"/>
              <a:gd name="connsiteY22" fmla="*/ 4763243 h 5337594"/>
              <a:gd name="connsiteX23" fmla="*/ 382901 w 5686283"/>
              <a:gd name="connsiteY23" fmla="*/ 4954694 h 5337594"/>
              <a:gd name="connsiteX24" fmla="*/ 765802 w 5686283"/>
              <a:gd name="connsiteY24" fmla="*/ 4954693 h 5337594"/>
              <a:gd name="connsiteX25" fmla="*/ 382901 w 5686283"/>
              <a:gd name="connsiteY25" fmla="*/ 5337594 h 5337594"/>
              <a:gd name="connsiteX26" fmla="*/ 765802 w 5686283"/>
              <a:gd name="connsiteY26" fmla="*/ 4954693 h 5337594"/>
              <a:gd name="connsiteX27" fmla="*/ 765802 w 5686283"/>
              <a:gd name="connsiteY27" fmla="*/ 4571792 h 5337594"/>
              <a:gd name="connsiteX0" fmla="*/ 382901 w 5683930"/>
              <a:gd name="connsiteY0" fmla="*/ 5337594 h 5337594"/>
              <a:gd name="connsiteX1" fmla="*/ 765802 w 5683930"/>
              <a:gd name="connsiteY1" fmla="*/ 4954693 h 5337594"/>
              <a:gd name="connsiteX2" fmla="*/ 382901 w 5683930"/>
              <a:gd name="connsiteY2" fmla="*/ 4954693 h 5337594"/>
              <a:gd name="connsiteX3" fmla="*/ 574352 w 5683930"/>
              <a:gd name="connsiteY3" fmla="*/ 4763242 h 5337594"/>
              <a:gd name="connsiteX4" fmla="*/ 382901 w 5683930"/>
              <a:gd name="connsiteY4" fmla="*/ 4571791 h 5337594"/>
              <a:gd name="connsiteX5" fmla="*/ 765802 w 5683930"/>
              <a:gd name="connsiteY5" fmla="*/ 4571792 h 5337594"/>
              <a:gd name="connsiteX6" fmla="*/ 765802 w 5683930"/>
              <a:gd name="connsiteY6" fmla="*/ 391693 h 5337594"/>
              <a:gd name="connsiteX7" fmla="*/ 1148703 w 5683930"/>
              <a:gd name="connsiteY7" fmla="*/ 8792 h 5337594"/>
              <a:gd name="connsiteX8" fmla="*/ 5282248 w 5683930"/>
              <a:gd name="connsiteY8" fmla="*/ 0 h 5337594"/>
              <a:gd name="connsiteX9" fmla="*/ 5656357 w 5683930"/>
              <a:gd name="connsiteY9" fmla="*/ 374109 h 5337594"/>
              <a:gd name="connsiteX10" fmla="*/ 5519641 w 5683930"/>
              <a:gd name="connsiteY10" fmla="*/ 765803 h 5337594"/>
              <a:gd name="connsiteX11" fmla="*/ 5426886 w 5683930"/>
              <a:gd name="connsiteY11" fmla="*/ 774594 h 5337594"/>
              <a:gd name="connsiteX12" fmla="*/ 5426886 w 5683930"/>
              <a:gd name="connsiteY12" fmla="*/ 4954693 h 5337594"/>
              <a:gd name="connsiteX13" fmla="*/ 5043985 w 5683930"/>
              <a:gd name="connsiteY13" fmla="*/ 5337594 h 5337594"/>
              <a:gd name="connsiteX14" fmla="*/ 382901 w 5683930"/>
              <a:gd name="connsiteY14" fmla="*/ 5337594 h 5337594"/>
              <a:gd name="connsiteX15" fmla="*/ 1531604 w 5683930"/>
              <a:gd name="connsiteY15" fmla="*/ 391693 h 5337594"/>
              <a:gd name="connsiteX16" fmla="*/ 1148703 w 5683930"/>
              <a:gd name="connsiteY16" fmla="*/ 774594 h 5337594"/>
              <a:gd name="connsiteX17" fmla="*/ 957252 w 5683930"/>
              <a:gd name="connsiteY17" fmla="*/ 583143 h 5337594"/>
              <a:gd name="connsiteX18" fmla="*/ 1148703 w 5683930"/>
              <a:gd name="connsiteY18" fmla="*/ 391692 h 5337594"/>
              <a:gd name="connsiteX19" fmla="*/ 1531604 w 5683930"/>
              <a:gd name="connsiteY19" fmla="*/ 391693 h 5337594"/>
              <a:gd name="connsiteX0" fmla="*/ 1531604 w 5683930"/>
              <a:gd name="connsiteY0" fmla="*/ 391693 h 5337594"/>
              <a:gd name="connsiteX1" fmla="*/ 1148703 w 5683930"/>
              <a:gd name="connsiteY1" fmla="*/ 774594 h 5337594"/>
              <a:gd name="connsiteX2" fmla="*/ 957252 w 5683930"/>
              <a:gd name="connsiteY2" fmla="*/ 583143 h 5337594"/>
              <a:gd name="connsiteX3" fmla="*/ 1148703 w 5683930"/>
              <a:gd name="connsiteY3" fmla="*/ 391692 h 5337594"/>
              <a:gd name="connsiteX4" fmla="*/ 1531604 w 5683930"/>
              <a:gd name="connsiteY4" fmla="*/ 391693 h 5337594"/>
              <a:gd name="connsiteX5" fmla="*/ 765802 w 5683930"/>
              <a:gd name="connsiteY5" fmla="*/ 4954693 h 5337594"/>
              <a:gd name="connsiteX6" fmla="*/ 382901 w 5683930"/>
              <a:gd name="connsiteY6" fmla="*/ 5337594 h 5337594"/>
              <a:gd name="connsiteX7" fmla="*/ 0 w 5683930"/>
              <a:gd name="connsiteY7" fmla="*/ 4954693 h 5337594"/>
              <a:gd name="connsiteX8" fmla="*/ 382901 w 5683930"/>
              <a:gd name="connsiteY8" fmla="*/ 4571792 h 5337594"/>
              <a:gd name="connsiteX9" fmla="*/ 574352 w 5683930"/>
              <a:gd name="connsiteY9" fmla="*/ 4763243 h 5337594"/>
              <a:gd name="connsiteX10" fmla="*/ 382901 w 5683930"/>
              <a:gd name="connsiteY10" fmla="*/ 4954694 h 5337594"/>
              <a:gd name="connsiteX11" fmla="*/ 765802 w 5683930"/>
              <a:gd name="connsiteY11" fmla="*/ 4954693 h 5337594"/>
              <a:gd name="connsiteX0" fmla="*/ 765802 w 5683930"/>
              <a:gd name="connsiteY0" fmla="*/ 4571792 h 5337594"/>
              <a:gd name="connsiteX1" fmla="*/ 765802 w 5683930"/>
              <a:gd name="connsiteY1" fmla="*/ 391693 h 5337594"/>
              <a:gd name="connsiteX2" fmla="*/ 1148703 w 5683930"/>
              <a:gd name="connsiteY2" fmla="*/ 8792 h 5337594"/>
              <a:gd name="connsiteX3" fmla="*/ 5352587 w 5683930"/>
              <a:gd name="connsiteY3" fmla="*/ 35169 h 5337594"/>
              <a:gd name="connsiteX4" fmla="*/ 5621188 w 5683930"/>
              <a:gd name="connsiteY4" fmla="*/ 365316 h 5337594"/>
              <a:gd name="connsiteX5" fmla="*/ 5475679 w 5683930"/>
              <a:gd name="connsiteY5" fmla="*/ 765802 h 5337594"/>
              <a:gd name="connsiteX6" fmla="*/ 5426886 w 5683930"/>
              <a:gd name="connsiteY6" fmla="*/ 774594 h 5337594"/>
              <a:gd name="connsiteX7" fmla="*/ 5426886 w 5683930"/>
              <a:gd name="connsiteY7" fmla="*/ 4954693 h 5337594"/>
              <a:gd name="connsiteX8" fmla="*/ 5043985 w 5683930"/>
              <a:gd name="connsiteY8" fmla="*/ 5337594 h 5337594"/>
              <a:gd name="connsiteX9" fmla="*/ 382901 w 5683930"/>
              <a:gd name="connsiteY9" fmla="*/ 5337594 h 5337594"/>
              <a:gd name="connsiteX10" fmla="*/ 0 w 5683930"/>
              <a:gd name="connsiteY10" fmla="*/ 4954693 h 5337594"/>
              <a:gd name="connsiteX11" fmla="*/ 382901 w 5683930"/>
              <a:gd name="connsiteY11" fmla="*/ 4571792 h 5337594"/>
              <a:gd name="connsiteX12" fmla="*/ 765802 w 5683930"/>
              <a:gd name="connsiteY12" fmla="*/ 4571792 h 5337594"/>
              <a:gd name="connsiteX13" fmla="*/ 1148703 w 5683930"/>
              <a:gd name="connsiteY13" fmla="*/ 8792 h 5337594"/>
              <a:gd name="connsiteX14" fmla="*/ 1531604 w 5683930"/>
              <a:gd name="connsiteY14" fmla="*/ 391693 h 5337594"/>
              <a:gd name="connsiteX15" fmla="*/ 1148703 w 5683930"/>
              <a:gd name="connsiteY15" fmla="*/ 774594 h 5337594"/>
              <a:gd name="connsiteX16" fmla="*/ 957252 w 5683930"/>
              <a:gd name="connsiteY16" fmla="*/ 583143 h 5337594"/>
              <a:gd name="connsiteX17" fmla="*/ 1148703 w 5683930"/>
              <a:gd name="connsiteY17" fmla="*/ 391692 h 5337594"/>
              <a:gd name="connsiteX18" fmla="*/ 1531604 w 5683930"/>
              <a:gd name="connsiteY18" fmla="*/ 391693 h 5337594"/>
              <a:gd name="connsiteX19" fmla="*/ 5426886 w 5683930"/>
              <a:gd name="connsiteY19" fmla="*/ 774594 h 5337594"/>
              <a:gd name="connsiteX20" fmla="*/ 1148703 w 5683930"/>
              <a:gd name="connsiteY20" fmla="*/ 774594 h 5337594"/>
              <a:gd name="connsiteX21" fmla="*/ 382901 w 5683930"/>
              <a:gd name="connsiteY21" fmla="*/ 4571792 h 5337594"/>
              <a:gd name="connsiteX22" fmla="*/ 574352 w 5683930"/>
              <a:gd name="connsiteY22" fmla="*/ 4763243 h 5337594"/>
              <a:gd name="connsiteX23" fmla="*/ 382901 w 5683930"/>
              <a:gd name="connsiteY23" fmla="*/ 4954694 h 5337594"/>
              <a:gd name="connsiteX24" fmla="*/ 765802 w 5683930"/>
              <a:gd name="connsiteY24" fmla="*/ 4954693 h 5337594"/>
              <a:gd name="connsiteX25" fmla="*/ 382901 w 5683930"/>
              <a:gd name="connsiteY25" fmla="*/ 5337594 h 5337594"/>
              <a:gd name="connsiteX26" fmla="*/ 765802 w 5683930"/>
              <a:gd name="connsiteY26" fmla="*/ 4954693 h 5337594"/>
              <a:gd name="connsiteX27" fmla="*/ 765802 w 5683930"/>
              <a:gd name="connsiteY27" fmla="*/ 4571792 h 5337594"/>
              <a:gd name="connsiteX0" fmla="*/ 382901 w 5675937"/>
              <a:gd name="connsiteY0" fmla="*/ 5337594 h 5337594"/>
              <a:gd name="connsiteX1" fmla="*/ 765802 w 5675937"/>
              <a:gd name="connsiteY1" fmla="*/ 4954693 h 5337594"/>
              <a:gd name="connsiteX2" fmla="*/ 382901 w 5675937"/>
              <a:gd name="connsiteY2" fmla="*/ 4954693 h 5337594"/>
              <a:gd name="connsiteX3" fmla="*/ 574352 w 5675937"/>
              <a:gd name="connsiteY3" fmla="*/ 4763242 h 5337594"/>
              <a:gd name="connsiteX4" fmla="*/ 382901 w 5675937"/>
              <a:gd name="connsiteY4" fmla="*/ 4571791 h 5337594"/>
              <a:gd name="connsiteX5" fmla="*/ 765802 w 5675937"/>
              <a:gd name="connsiteY5" fmla="*/ 4571792 h 5337594"/>
              <a:gd name="connsiteX6" fmla="*/ 765802 w 5675937"/>
              <a:gd name="connsiteY6" fmla="*/ 391693 h 5337594"/>
              <a:gd name="connsiteX7" fmla="*/ 1148703 w 5675937"/>
              <a:gd name="connsiteY7" fmla="*/ 8792 h 5337594"/>
              <a:gd name="connsiteX8" fmla="*/ 5282248 w 5675937"/>
              <a:gd name="connsiteY8" fmla="*/ 0 h 5337594"/>
              <a:gd name="connsiteX9" fmla="*/ 5656357 w 5675937"/>
              <a:gd name="connsiteY9" fmla="*/ 374109 h 5337594"/>
              <a:gd name="connsiteX10" fmla="*/ 5519641 w 5675937"/>
              <a:gd name="connsiteY10" fmla="*/ 765803 h 5337594"/>
              <a:gd name="connsiteX11" fmla="*/ 5426886 w 5675937"/>
              <a:gd name="connsiteY11" fmla="*/ 774594 h 5337594"/>
              <a:gd name="connsiteX12" fmla="*/ 5426886 w 5675937"/>
              <a:gd name="connsiteY12" fmla="*/ 4954693 h 5337594"/>
              <a:gd name="connsiteX13" fmla="*/ 5043985 w 5675937"/>
              <a:gd name="connsiteY13" fmla="*/ 5337594 h 5337594"/>
              <a:gd name="connsiteX14" fmla="*/ 382901 w 5675937"/>
              <a:gd name="connsiteY14" fmla="*/ 5337594 h 5337594"/>
              <a:gd name="connsiteX15" fmla="*/ 1531604 w 5675937"/>
              <a:gd name="connsiteY15" fmla="*/ 391693 h 5337594"/>
              <a:gd name="connsiteX16" fmla="*/ 1148703 w 5675937"/>
              <a:gd name="connsiteY16" fmla="*/ 774594 h 5337594"/>
              <a:gd name="connsiteX17" fmla="*/ 957252 w 5675937"/>
              <a:gd name="connsiteY17" fmla="*/ 583143 h 5337594"/>
              <a:gd name="connsiteX18" fmla="*/ 1148703 w 5675937"/>
              <a:gd name="connsiteY18" fmla="*/ 391692 h 5337594"/>
              <a:gd name="connsiteX19" fmla="*/ 1531604 w 5675937"/>
              <a:gd name="connsiteY19" fmla="*/ 391693 h 5337594"/>
              <a:gd name="connsiteX0" fmla="*/ 1531604 w 5675937"/>
              <a:gd name="connsiteY0" fmla="*/ 391693 h 5337594"/>
              <a:gd name="connsiteX1" fmla="*/ 1148703 w 5675937"/>
              <a:gd name="connsiteY1" fmla="*/ 774594 h 5337594"/>
              <a:gd name="connsiteX2" fmla="*/ 957252 w 5675937"/>
              <a:gd name="connsiteY2" fmla="*/ 583143 h 5337594"/>
              <a:gd name="connsiteX3" fmla="*/ 1148703 w 5675937"/>
              <a:gd name="connsiteY3" fmla="*/ 391692 h 5337594"/>
              <a:gd name="connsiteX4" fmla="*/ 1531604 w 5675937"/>
              <a:gd name="connsiteY4" fmla="*/ 391693 h 5337594"/>
              <a:gd name="connsiteX5" fmla="*/ 765802 w 5675937"/>
              <a:gd name="connsiteY5" fmla="*/ 4954693 h 5337594"/>
              <a:gd name="connsiteX6" fmla="*/ 382901 w 5675937"/>
              <a:gd name="connsiteY6" fmla="*/ 5337594 h 5337594"/>
              <a:gd name="connsiteX7" fmla="*/ 0 w 5675937"/>
              <a:gd name="connsiteY7" fmla="*/ 4954693 h 5337594"/>
              <a:gd name="connsiteX8" fmla="*/ 382901 w 5675937"/>
              <a:gd name="connsiteY8" fmla="*/ 4571792 h 5337594"/>
              <a:gd name="connsiteX9" fmla="*/ 574352 w 5675937"/>
              <a:gd name="connsiteY9" fmla="*/ 4763243 h 5337594"/>
              <a:gd name="connsiteX10" fmla="*/ 382901 w 5675937"/>
              <a:gd name="connsiteY10" fmla="*/ 4954694 h 5337594"/>
              <a:gd name="connsiteX11" fmla="*/ 765802 w 5675937"/>
              <a:gd name="connsiteY11" fmla="*/ 4954693 h 5337594"/>
              <a:gd name="connsiteX0" fmla="*/ 765802 w 5675937"/>
              <a:gd name="connsiteY0" fmla="*/ 4571792 h 5337594"/>
              <a:gd name="connsiteX1" fmla="*/ 765802 w 5675937"/>
              <a:gd name="connsiteY1" fmla="*/ 391693 h 5337594"/>
              <a:gd name="connsiteX2" fmla="*/ 1148703 w 5675937"/>
              <a:gd name="connsiteY2" fmla="*/ 8792 h 5337594"/>
              <a:gd name="connsiteX3" fmla="*/ 5352587 w 5675937"/>
              <a:gd name="connsiteY3" fmla="*/ 35169 h 5337594"/>
              <a:gd name="connsiteX4" fmla="*/ 5621188 w 5675937"/>
              <a:gd name="connsiteY4" fmla="*/ 365316 h 5337594"/>
              <a:gd name="connsiteX5" fmla="*/ 5475679 w 5675937"/>
              <a:gd name="connsiteY5" fmla="*/ 765802 h 5337594"/>
              <a:gd name="connsiteX6" fmla="*/ 5426886 w 5675937"/>
              <a:gd name="connsiteY6" fmla="*/ 774594 h 5337594"/>
              <a:gd name="connsiteX7" fmla="*/ 5426886 w 5675937"/>
              <a:gd name="connsiteY7" fmla="*/ 4954693 h 5337594"/>
              <a:gd name="connsiteX8" fmla="*/ 5043985 w 5675937"/>
              <a:gd name="connsiteY8" fmla="*/ 5337594 h 5337594"/>
              <a:gd name="connsiteX9" fmla="*/ 382901 w 5675937"/>
              <a:gd name="connsiteY9" fmla="*/ 5337594 h 5337594"/>
              <a:gd name="connsiteX10" fmla="*/ 0 w 5675937"/>
              <a:gd name="connsiteY10" fmla="*/ 4954693 h 5337594"/>
              <a:gd name="connsiteX11" fmla="*/ 382901 w 5675937"/>
              <a:gd name="connsiteY11" fmla="*/ 4571792 h 5337594"/>
              <a:gd name="connsiteX12" fmla="*/ 765802 w 5675937"/>
              <a:gd name="connsiteY12" fmla="*/ 4571792 h 5337594"/>
              <a:gd name="connsiteX13" fmla="*/ 1148703 w 5675937"/>
              <a:gd name="connsiteY13" fmla="*/ 8792 h 5337594"/>
              <a:gd name="connsiteX14" fmla="*/ 1531604 w 5675937"/>
              <a:gd name="connsiteY14" fmla="*/ 391693 h 5337594"/>
              <a:gd name="connsiteX15" fmla="*/ 1148703 w 5675937"/>
              <a:gd name="connsiteY15" fmla="*/ 774594 h 5337594"/>
              <a:gd name="connsiteX16" fmla="*/ 957252 w 5675937"/>
              <a:gd name="connsiteY16" fmla="*/ 583143 h 5337594"/>
              <a:gd name="connsiteX17" fmla="*/ 1148703 w 5675937"/>
              <a:gd name="connsiteY17" fmla="*/ 391692 h 5337594"/>
              <a:gd name="connsiteX18" fmla="*/ 1531604 w 5675937"/>
              <a:gd name="connsiteY18" fmla="*/ 391693 h 5337594"/>
              <a:gd name="connsiteX19" fmla="*/ 5426886 w 5675937"/>
              <a:gd name="connsiteY19" fmla="*/ 774594 h 5337594"/>
              <a:gd name="connsiteX20" fmla="*/ 1148703 w 5675937"/>
              <a:gd name="connsiteY20" fmla="*/ 774594 h 5337594"/>
              <a:gd name="connsiteX21" fmla="*/ 382901 w 5675937"/>
              <a:gd name="connsiteY21" fmla="*/ 4571792 h 5337594"/>
              <a:gd name="connsiteX22" fmla="*/ 574352 w 5675937"/>
              <a:gd name="connsiteY22" fmla="*/ 4763243 h 5337594"/>
              <a:gd name="connsiteX23" fmla="*/ 382901 w 5675937"/>
              <a:gd name="connsiteY23" fmla="*/ 4954694 h 5337594"/>
              <a:gd name="connsiteX24" fmla="*/ 765802 w 5675937"/>
              <a:gd name="connsiteY24" fmla="*/ 4954693 h 5337594"/>
              <a:gd name="connsiteX25" fmla="*/ 382901 w 5675937"/>
              <a:gd name="connsiteY25" fmla="*/ 5337594 h 5337594"/>
              <a:gd name="connsiteX26" fmla="*/ 765802 w 5675937"/>
              <a:gd name="connsiteY26" fmla="*/ 4954693 h 5337594"/>
              <a:gd name="connsiteX27" fmla="*/ 765802 w 5675937"/>
              <a:gd name="connsiteY27" fmla="*/ 4571792 h 533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75937" h="5337594" stroke="0" extrusionOk="0">
                <a:moveTo>
                  <a:pt x="382901" y="5337594"/>
                </a:moveTo>
                <a:cubicBezTo>
                  <a:pt x="594371" y="5337594"/>
                  <a:pt x="765802" y="5166163"/>
                  <a:pt x="765802" y="4954693"/>
                </a:cubicBezTo>
                <a:lnTo>
                  <a:pt x="382901" y="4954693"/>
                </a:lnTo>
                <a:cubicBezTo>
                  <a:pt x="488636" y="4954693"/>
                  <a:pt x="574352" y="4868977"/>
                  <a:pt x="574352" y="4763242"/>
                </a:cubicBezTo>
                <a:cubicBezTo>
                  <a:pt x="574352" y="4657507"/>
                  <a:pt x="488636" y="4571791"/>
                  <a:pt x="382901" y="4571791"/>
                </a:cubicBezTo>
                <a:lnTo>
                  <a:pt x="765802" y="4571792"/>
                </a:lnTo>
                <a:lnTo>
                  <a:pt x="765802" y="391693"/>
                </a:lnTo>
                <a:cubicBezTo>
                  <a:pt x="765802" y="180223"/>
                  <a:pt x="937233" y="8792"/>
                  <a:pt x="1148703" y="8792"/>
                </a:cubicBezTo>
                <a:lnTo>
                  <a:pt x="5282248" y="0"/>
                </a:lnTo>
                <a:cubicBezTo>
                  <a:pt x="5493718" y="0"/>
                  <a:pt x="5616792" y="246475"/>
                  <a:pt x="5656357" y="374109"/>
                </a:cubicBezTo>
                <a:cubicBezTo>
                  <a:pt x="5695922" y="501743"/>
                  <a:pt x="5687149" y="361358"/>
                  <a:pt x="5519641" y="765803"/>
                </a:cubicBezTo>
                <a:lnTo>
                  <a:pt x="5426886" y="774594"/>
                </a:lnTo>
                <a:lnTo>
                  <a:pt x="5426886" y="4954693"/>
                </a:lnTo>
                <a:cubicBezTo>
                  <a:pt x="5426886" y="5166163"/>
                  <a:pt x="5255455" y="5337594"/>
                  <a:pt x="5043985" y="5337594"/>
                </a:cubicBezTo>
                <a:lnTo>
                  <a:pt x="382901" y="5337594"/>
                </a:lnTo>
                <a:close/>
                <a:moveTo>
                  <a:pt x="1531604" y="391693"/>
                </a:moveTo>
                <a:cubicBezTo>
                  <a:pt x="1531604" y="603163"/>
                  <a:pt x="1360173" y="774594"/>
                  <a:pt x="1148703" y="774594"/>
                </a:cubicBezTo>
                <a:cubicBezTo>
                  <a:pt x="1042968" y="774594"/>
                  <a:pt x="957252" y="688878"/>
                  <a:pt x="957252" y="583143"/>
                </a:cubicBezTo>
                <a:cubicBezTo>
                  <a:pt x="957252" y="477408"/>
                  <a:pt x="1042968" y="391692"/>
                  <a:pt x="1148703" y="391692"/>
                </a:cubicBezTo>
                <a:lnTo>
                  <a:pt x="1531604" y="391693"/>
                </a:lnTo>
                <a:close/>
              </a:path>
              <a:path w="5675937" h="5337594" fill="darkenLess" stroke="0" extrusionOk="0">
                <a:moveTo>
                  <a:pt x="1531604" y="391693"/>
                </a:moveTo>
                <a:cubicBezTo>
                  <a:pt x="1531604" y="603163"/>
                  <a:pt x="1360173" y="774594"/>
                  <a:pt x="1148703" y="774594"/>
                </a:cubicBezTo>
                <a:cubicBezTo>
                  <a:pt x="1042968" y="774594"/>
                  <a:pt x="957252" y="688878"/>
                  <a:pt x="957252" y="583143"/>
                </a:cubicBezTo>
                <a:cubicBezTo>
                  <a:pt x="957252" y="477408"/>
                  <a:pt x="1042968" y="391692"/>
                  <a:pt x="1148703" y="391692"/>
                </a:cubicBezTo>
                <a:lnTo>
                  <a:pt x="1531604" y="391693"/>
                </a:lnTo>
                <a:close/>
                <a:moveTo>
                  <a:pt x="765802" y="4954693"/>
                </a:moveTo>
                <a:cubicBezTo>
                  <a:pt x="765802" y="5166163"/>
                  <a:pt x="594371" y="5337594"/>
                  <a:pt x="382901" y="5337594"/>
                </a:cubicBezTo>
                <a:cubicBezTo>
                  <a:pt x="171431" y="5337594"/>
                  <a:pt x="0" y="5166163"/>
                  <a:pt x="0" y="4954693"/>
                </a:cubicBezTo>
                <a:cubicBezTo>
                  <a:pt x="0" y="4743223"/>
                  <a:pt x="171431" y="4571792"/>
                  <a:pt x="382901" y="4571792"/>
                </a:cubicBezTo>
                <a:cubicBezTo>
                  <a:pt x="488636" y="4571792"/>
                  <a:pt x="574352" y="4657508"/>
                  <a:pt x="574352" y="4763243"/>
                </a:cubicBezTo>
                <a:cubicBezTo>
                  <a:pt x="574352" y="4868978"/>
                  <a:pt x="488636" y="4954694"/>
                  <a:pt x="382901" y="4954694"/>
                </a:cubicBezTo>
                <a:lnTo>
                  <a:pt x="765802" y="4954693"/>
                </a:lnTo>
                <a:close/>
              </a:path>
              <a:path w="5675937" h="5337594" fill="none" extrusionOk="0">
                <a:moveTo>
                  <a:pt x="765802" y="4571792"/>
                </a:moveTo>
                <a:lnTo>
                  <a:pt x="765802" y="391693"/>
                </a:lnTo>
                <a:cubicBezTo>
                  <a:pt x="765802" y="180223"/>
                  <a:pt x="937233" y="8792"/>
                  <a:pt x="1148703" y="8792"/>
                </a:cubicBezTo>
                <a:lnTo>
                  <a:pt x="5352587" y="35169"/>
                </a:lnTo>
                <a:cubicBezTo>
                  <a:pt x="5599226" y="246185"/>
                  <a:pt x="5600673" y="243544"/>
                  <a:pt x="5621188" y="365316"/>
                </a:cubicBezTo>
                <a:cubicBezTo>
                  <a:pt x="5641703" y="487088"/>
                  <a:pt x="5651980" y="440487"/>
                  <a:pt x="5475679" y="765802"/>
                </a:cubicBezTo>
                <a:lnTo>
                  <a:pt x="5426886" y="774594"/>
                </a:lnTo>
                <a:lnTo>
                  <a:pt x="5426886" y="4954693"/>
                </a:lnTo>
                <a:cubicBezTo>
                  <a:pt x="5426886" y="5166163"/>
                  <a:pt x="5255455" y="5337594"/>
                  <a:pt x="5043985" y="5337594"/>
                </a:cubicBezTo>
                <a:lnTo>
                  <a:pt x="382901" y="5337594"/>
                </a:lnTo>
                <a:cubicBezTo>
                  <a:pt x="171431" y="5337594"/>
                  <a:pt x="0" y="5166163"/>
                  <a:pt x="0" y="4954693"/>
                </a:cubicBezTo>
                <a:cubicBezTo>
                  <a:pt x="0" y="4743223"/>
                  <a:pt x="171431" y="4571792"/>
                  <a:pt x="382901" y="4571792"/>
                </a:cubicBezTo>
                <a:lnTo>
                  <a:pt x="765802" y="4571792"/>
                </a:lnTo>
                <a:close/>
                <a:moveTo>
                  <a:pt x="1148703" y="8792"/>
                </a:moveTo>
                <a:cubicBezTo>
                  <a:pt x="1360173" y="8792"/>
                  <a:pt x="1531604" y="180223"/>
                  <a:pt x="1531604" y="391693"/>
                </a:cubicBezTo>
                <a:cubicBezTo>
                  <a:pt x="1531604" y="603163"/>
                  <a:pt x="1360173" y="774594"/>
                  <a:pt x="1148703" y="774594"/>
                </a:cubicBezTo>
                <a:cubicBezTo>
                  <a:pt x="1042968" y="774594"/>
                  <a:pt x="957252" y="688878"/>
                  <a:pt x="957252" y="583143"/>
                </a:cubicBezTo>
                <a:cubicBezTo>
                  <a:pt x="957252" y="477408"/>
                  <a:pt x="1042968" y="391692"/>
                  <a:pt x="1148703" y="391692"/>
                </a:cubicBezTo>
                <a:lnTo>
                  <a:pt x="1531604" y="391693"/>
                </a:lnTo>
                <a:moveTo>
                  <a:pt x="5426886" y="774594"/>
                </a:moveTo>
                <a:lnTo>
                  <a:pt x="1148703" y="774594"/>
                </a:lnTo>
                <a:moveTo>
                  <a:pt x="382901" y="4571792"/>
                </a:moveTo>
                <a:cubicBezTo>
                  <a:pt x="488636" y="4571792"/>
                  <a:pt x="574352" y="4657508"/>
                  <a:pt x="574352" y="4763243"/>
                </a:cubicBezTo>
                <a:cubicBezTo>
                  <a:pt x="574352" y="4868978"/>
                  <a:pt x="488636" y="4954694"/>
                  <a:pt x="382901" y="4954694"/>
                </a:cubicBezTo>
                <a:lnTo>
                  <a:pt x="765802" y="4954693"/>
                </a:lnTo>
                <a:moveTo>
                  <a:pt x="382901" y="5337594"/>
                </a:moveTo>
                <a:cubicBezTo>
                  <a:pt x="594371" y="5337594"/>
                  <a:pt x="765802" y="5166163"/>
                  <a:pt x="765802" y="4954693"/>
                </a:cubicBezTo>
                <a:lnTo>
                  <a:pt x="765802" y="4571792"/>
                </a:lnTo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55303" name="Rettangolo 11"/>
          <p:cNvSpPr>
            <a:spLocks noChangeArrowheads="1"/>
          </p:cNvSpPr>
          <p:nvPr/>
        </p:nvSpPr>
        <p:spPr bwMode="auto">
          <a:xfrm>
            <a:off x="4215077" y="1842819"/>
            <a:ext cx="4681538" cy="404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3663" indent="-93663" eaLnBrk="1" hangingPunct="1">
              <a:lnSpc>
                <a:spcPct val="75000"/>
              </a:lnSpc>
              <a:spcBef>
                <a:spcPts val="400"/>
              </a:spcBef>
            </a:pP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L’importanza di lavarsi le mani con il sapone per prevenire la diffusione delle infezioni è ampiamente accettata dagli scienziati e dall’opinione pubblica. </a:t>
            </a:r>
            <a:b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Tuttavia, l’asciugatura delle mani riceve poca attenzione.</a:t>
            </a:r>
          </a:p>
          <a:p>
            <a:pPr marL="93663" indent="-93663" algn="just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Alcuni microbi, potenzialmente dannosi, rimangono sulle mani dopo il lavaggio </a:t>
            </a:r>
            <a:b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 vengono trasmessi più facilmente ad altre superfici se le mani non vengono asciugate adeguatamente.</a:t>
            </a:r>
          </a:p>
          <a:p>
            <a:pPr marL="93663" indent="-93663" algn="just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Una corretta asciugatura delle mani è il necessario complemento del processo </a:t>
            </a:r>
            <a:b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di lavaggio, riducendo il rischio di trasmissione di microbi.</a:t>
            </a:r>
          </a:p>
          <a:p>
            <a:pPr marL="93663" indent="-93663" algn="just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 metodi di asciugatura delle mani disponibili </a:t>
            </a:r>
            <a:r>
              <a:rPr lang="it-IT" sz="1100" i="1" dirty="0">
                <a:solidFill>
                  <a:srgbClr val="000000"/>
                </a:solidFill>
                <a:latin typeface="Arial Narrow" panose="020B0606020202030204" pitchFamily="34" charset="0"/>
              </a:rPr>
              <a:t>al </a:t>
            </a: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pubblico si basano sull’ assorbimento d’acqua (asciugamani monouso – di carta o di tessuto), sull’evaporazione </a:t>
            </a:r>
            <a:b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 la dispersione dell’acqua (asciugamani elettrici ad aria calda o a getto d’aria).</a:t>
            </a:r>
          </a:p>
          <a:p>
            <a:pPr marL="93663" indent="-93663" algn="just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Gli asciugamani ad aria calda sono di solito meno efficienti rispetto ad altri metodi </a:t>
            </a:r>
            <a:b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nella asciugatura delle mani. </a:t>
            </a:r>
          </a:p>
          <a:p>
            <a:pPr marL="93663" indent="-93663" algn="just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Ci sono prove scientifiche che asciugarsi le mani utilizzando asciugamani monouso piuttosto che asciugamani elettrici ad aria calda o a getto d’aria consente di ridurre </a:t>
            </a:r>
            <a:b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il numero di microbi sulle mani e nell’ambiente bagno (nell’ aria e sulle superfici).</a:t>
            </a:r>
          </a:p>
          <a:p>
            <a:pPr marL="93663" indent="-93663" algn="just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Gli asciugamani elettrici a getto d’aria sono particolarmente soggetti a spargere batteri e virus dalle mani in tutta la toilette. Microbi potenzialmente dannosi potrebbero contaminare l’utente, altre persone, l’aria che si respira e le superfici </a:t>
            </a:r>
            <a:b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che si toccano sia all’interno che all’esterno del bagno.</a:t>
            </a:r>
          </a:p>
          <a:p>
            <a:pPr marL="93663" indent="-93663" algn="just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 microbi risultato di un inappropriato lavaggio delle mani possono persistere nell’aria per almeno 15 minuti dopo l’uso degli asciugamani elettrici a getto d’aria.</a:t>
            </a:r>
          </a:p>
          <a:p>
            <a:pPr marL="93663" indent="-93663" algn="just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Il pubblico e chi prende decisioni in merito dovrebbero essere consapevoli che </a:t>
            </a:r>
            <a:b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it-IT" sz="11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il modo di asciugarsi le mani può aumentare il rischio di contaminare le mani stesse, altre persone presenti, le superfici del bagno, l’aria e le aree esterne al bagno.</a:t>
            </a:r>
            <a:endParaRPr lang="en-GB" altLang="it-IT" sz="1050" i="1" dirty="0">
              <a:solidFill>
                <a:srgbClr val="00579F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975300" y="941119"/>
            <a:ext cx="4041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i-FI" i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fi-FI" b="1" i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Dichiarazione di pieno Consenso 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5306" name="Rettangolo 15"/>
          <p:cNvSpPr>
            <a:spLocks noChangeArrowheads="1"/>
          </p:cNvSpPr>
          <p:nvPr/>
        </p:nvSpPr>
        <p:spPr bwMode="auto">
          <a:xfrm>
            <a:off x="4891158" y="1191460"/>
            <a:ext cx="41300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L’ </a:t>
            </a:r>
            <a:r>
              <a:rPr lang="en-US" altLang="it-IT" sz="1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asciugatura</a:t>
            </a:r>
            <a:r>
              <a:rPr lang="en-US" alt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delle mani è un </a:t>
            </a:r>
            <a:r>
              <a:rPr lang="en-US" altLang="it-IT" sz="1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aspetto</a:t>
            </a:r>
            <a:r>
              <a:rPr lang="en-US" alt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t-IT" sz="1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essenziale</a:t>
            </a:r>
            <a:br>
              <a:rPr lang="en-US" alt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US" altLang="it-IT" sz="1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Conclusioni</a:t>
            </a:r>
            <a:r>
              <a:rPr lang="en-US" alt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t-IT" sz="1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raggiunte</a:t>
            </a:r>
            <a:r>
              <a:rPr lang="en-US" alt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da un panel di </a:t>
            </a:r>
            <a:r>
              <a:rPr lang="en-US" altLang="it-IT" sz="1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Scienziati</a:t>
            </a:r>
            <a:r>
              <a:rPr lang="en-US" alt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t-IT" sz="1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Europei</a:t>
            </a:r>
            <a:r>
              <a:rPr lang="en-US" alt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endParaRPr lang="it-IT" altLang="it-IT" sz="1400" dirty="0"/>
          </a:p>
        </p:txBody>
      </p:sp>
      <p:sp>
        <p:nvSpPr>
          <p:cNvPr id="17" name="Rettangolo 16"/>
          <p:cNvSpPr/>
          <p:nvPr/>
        </p:nvSpPr>
        <p:spPr>
          <a:xfrm>
            <a:off x="4324615" y="59627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75000"/>
              </a:lnSpc>
              <a:spcBef>
                <a:spcPts val="400"/>
              </a:spcBef>
              <a:buClr>
                <a:srgbClr val="FF0000"/>
              </a:buClr>
              <a:defRPr/>
            </a:pP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Meeting di </a:t>
            </a:r>
            <a:r>
              <a:rPr lang="en-US" sz="1050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Esperti</a:t>
            </a: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, </a:t>
            </a:r>
            <a:r>
              <a:rPr lang="en-US" sz="1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Leuven, Belgium, 11 Ottobre, 2022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, </a:t>
            </a:r>
            <a:br>
              <a:rPr lang="en-US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</a:br>
            <a:br>
              <a:rPr lang="en-US" sz="1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</a:br>
            <a:r>
              <a:rPr lang="it-IT" sz="1050" b="1" i="0" dirty="0">
                <a:solidFill>
                  <a:srgbClr val="747474"/>
                </a:solidFill>
                <a:effectLst/>
                <a:latin typeface="Arial Narrow" panose="020B0606020202030204" pitchFamily="34" charset="0"/>
              </a:rPr>
              <a:t>Professor Marc Van Ranst, 2013 – presente oggi   Professor Mark Wilcox, 2013 – presente oggi  Professor Frédéric </a:t>
            </a:r>
            <a:r>
              <a:rPr lang="it-IT" sz="1050" b="1" i="0" dirty="0" err="1">
                <a:solidFill>
                  <a:srgbClr val="747474"/>
                </a:solidFill>
                <a:effectLst/>
                <a:latin typeface="Arial Narrow" panose="020B0606020202030204" pitchFamily="34" charset="0"/>
              </a:rPr>
              <a:t>Barbut</a:t>
            </a:r>
            <a:r>
              <a:rPr lang="it-IT" sz="1050" b="1" i="0" dirty="0">
                <a:solidFill>
                  <a:srgbClr val="747474"/>
                </a:solidFill>
                <a:effectLst/>
                <a:latin typeface="Arial Narrow" panose="020B0606020202030204" pitchFamily="34" charset="0"/>
              </a:rPr>
              <a:t>, 2015 – presente oggi  Professor Angel Asensio, 2015 – presente oggi  Professor Silvio Brusaferro, 2013 – fine 2018</a:t>
            </a:r>
            <a:br>
              <a:rPr lang="it-IT" sz="1050" b="1" i="0" dirty="0">
                <a:solidFill>
                  <a:srgbClr val="747474"/>
                </a:solidFill>
                <a:effectLst/>
                <a:latin typeface="Arial Narrow" panose="020B0606020202030204" pitchFamily="34" charset="0"/>
              </a:rPr>
            </a:br>
            <a:r>
              <a:rPr lang="it-IT" sz="1050" b="1" i="0" dirty="0" err="1">
                <a:solidFill>
                  <a:srgbClr val="747474"/>
                </a:solidFill>
                <a:effectLst/>
                <a:latin typeface="Arial Narrow" panose="020B0606020202030204" pitchFamily="34" charset="0"/>
              </a:rPr>
              <a:t>Emeritus</a:t>
            </a:r>
            <a:r>
              <a:rPr lang="it-IT" sz="1050" b="1" i="0" dirty="0">
                <a:solidFill>
                  <a:srgbClr val="747474"/>
                </a:solidFill>
                <a:effectLst/>
                <a:latin typeface="Arial Narrow" panose="020B0606020202030204" pitchFamily="34" charset="0"/>
              </a:rPr>
              <a:t> Fellow Keith Redway, 2013 – presente oggi  Professor Bertil </a:t>
            </a:r>
            <a:r>
              <a:rPr lang="it-IT" sz="1050" b="1" i="0" dirty="0" err="1">
                <a:solidFill>
                  <a:srgbClr val="747474"/>
                </a:solidFill>
                <a:effectLst/>
                <a:latin typeface="Arial Narrow" panose="020B0606020202030204" pitchFamily="34" charset="0"/>
              </a:rPr>
              <a:t>Kaijser</a:t>
            </a:r>
            <a:r>
              <a:rPr lang="it-IT" sz="1050" b="1" i="0" dirty="0">
                <a:solidFill>
                  <a:srgbClr val="747474"/>
                </a:solidFill>
                <a:effectLst/>
                <a:latin typeface="Arial Narrow" panose="020B0606020202030204" pitchFamily="34" charset="0"/>
              </a:rPr>
              <a:t> 2013 – 2015  Dr Ralf Kammerer 2013 – 2015  Prof. Dr. Prof. Walter Popp, 2020 – </a:t>
            </a:r>
            <a:r>
              <a:rPr lang="it-IT" sz="1050" b="1" i="0" dirty="0" err="1">
                <a:solidFill>
                  <a:srgbClr val="747474"/>
                </a:solidFill>
                <a:effectLst/>
                <a:latin typeface="Arial Narrow" panose="020B0606020202030204" pitchFamily="34" charset="0"/>
              </a:rPr>
              <a:t>present</a:t>
            </a:r>
            <a:endParaRPr lang="en-US" sz="105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18" name="Immagine 17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7" y="2414349"/>
            <a:ext cx="357663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0558" y="960920"/>
            <a:ext cx="4572000" cy="1274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it-IT" sz="1600" dirty="0">
                <a:latin typeface="Arial Narrow" panose="020B0606020202030204" pitchFamily="34" charset="0"/>
              </a:rPr>
              <a:t>Un gruppo di eminenti microbiologi Europei </a:t>
            </a:r>
            <a:br>
              <a:rPr lang="it-IT" sz="1600" dirty="0">
                <a:latin typeface="Arial Narrow" panose="020B0606020202030204" pitchFamily="34" charset="0"/>
              </a:rPr>
            </a:br>
            <a:r>
              <a:rPr lang="it-IT" sz="1600" dirty="0">
                <a:latin typeface="Arial Narrow" panose="020B0606020202030204" pitchFamily="34" charset="0"/>
              </a:rPr>
              <a:t>ha prodotto un “</a:t>
            </a:r>
            <a: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Consensus Statement” </a:t>
            </a:r>
            <a:r>
              <a:rPr lang="it-IT" sz="1600" dirty="0">
                <a:latin typeface="Arial Narrow" panose="020B0606020202030204" pitchFamily="34" charset="0"/>
              </a:rPr>
              <a:t>in cui </a:t>
            </a:r>
            <a:br>
              <a:rPr lang="it-IT" sz="1600" dirty="0">
                <a:latin typeface="Arial Narrow" panose="020B0606020202030204" pitchFamily="34" charset="0"/>
              </a:rPr>
            </a:br>
            <a:r>
              <a:rPr lang="it-IT" sz="1600" dirty="0">
                <a:latin typeface="Arial Narrow" panose="020B0606020202030204" pitchFamily="34" charset="0"/>
              </a:rPr>
              <a:t>si dichiara  che asciugare le mani usando degli </a:t>
            </a:r>
            <a:br>
              <a:rPr lang="it-IT" sz="1600" dirty="0">
                <a:latin typeface="Arial Narrow" panose="020B0606020202030204" pitchFamily="34" charset="0"/>
              </a:rPr>
            </a:br>
            <a:r>
              <a:rPr lang="it-IT" sz="1600" dirty="0">
                <a:latin typeface="Arial Narrow" panose="020B0606020202030204" pitchFamily="34" charset="0"/>
              </a:rPr>
              <a:t>asciugamani è associato con un </a:t>
            </a:r>
            <a: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ridotto numero </a:t>
            </a:r>
            <a:b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 microbi sulle mani e nell’ ambiente bagno </a:t>
            </a:r>
            <a:b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1600" dirty="0">
                <a:latin typeface="Arial Narrow" panose="020B0606020202030204" pitchFamily="34" charset="0"/>
              </a:rPr>
              <a:t>rispetto all’ uso </a:t>
            </a:r>
            <a: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 asciugatori elettrici. </a:t>
            </a:r>
            <a:r>
              <a:rPr lang="it-IT" sz="1600" dirty="0"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1267" y="5023477"/>
            <a:ext cx="4572000" cy="16684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it-IT" sz="1600" dirty="0">
                <a:latin typeface="Arial Narrow" panose="020B0606020202030204" pitchFamily="34" charset="0"/>
              </a:rPr>
              <a:t>“Queste conclusioni hanno delle implicazioni per</a:t>
            </a:r>
            <a:br>
              <a:rPr lang="it-IT" sz="1600" dirty="0">
                <a:latin typeface="Arial Narrow" panose="020B0606020202030204" pitchFamily="34" charset="0"/>
              </a:rPr>
            </a:br>
            <a: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prevenire la</a:t>
            </a:r>
            <a:r>
              <a:rPr lang="it-IT" sz="1600" dirty="0">
                <a:latin typeface="Arial Narrow" panose="020B0606020202030204" pitchFamily="34" charset="0"/>
              </a:rPr>
              <a:t> </a:t>
            </a:r>
            <a: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diffusione</a:t>
            </a:r>
            <a:r>
              <a:rPr lang="it-IT" sz="1600" dirty="0">
                <a:latin typeface="Arial Narrow" panose="020B0606020202030204" pitchFamily="34" charset="0"/>
              </a:rPr>
              <a:t> di microbi ed infezioni</a:t>
            </a:r>
            <a:br>
              <a:rPr lang="it-IT" sz="1600" dirty="0">
                <a:latin typeface="Arial Narrow" panose="020B0606020202030204" pitchFamily="34" charset="0"/>
              </a:rPr>
            </a:br>
            <a:r>
              <a:rPr lang="it-IT" sz="1600" dirty="0">
                <a:latin typeface="Arial Narrow" panose="020B0606020202030204" pitchFamily="34" charset="0"/>
              </a:rPr>
              <a:t>e possono </a:t>
            </a:r>
            <a: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ridurre quantità e durata delle malattie</a:t>
            </a:r>
            <a:br>
              <a:rPr lang="it-IT" sz="1600" dirty="0">
                <a:latin typeface="Arial Narrow" panose="020B0606020202030204" pitchFamily="34" charset="0"/>
              </a:rPr>
            </a:br>
            <a:r>
              <a:rPr lang="it-IT" sz="1600" dirty="0">
                <a:latin typeface="Arial Narrow" panose="020B0606020202030204" pitchFamily="34" charset="0"/>
              </a:rPr>
              <a:t>e quindi in definitiva offrire anche un beneficio </a:t>
            </a:r>
            <a:br>
              <a:rPr lang="it-IT" sz="1600" dirty="0">
                <a:latin typeface="Arial Narrow" panose="020B0606020202030204" pitchFamily="34" charset="0"/>
              </a:rPr>
            </a:br>
            <a:r>
              <a:rPr lang="it-IT" sz="1600" dirty="0">
                <a:latin typeface="Arial Narrow" panose="020B0606020202030204" pitchFamily="34" charset="0"/>
              </a:rPr>
              <a:t>economico” ha dichiarato </a:t>
            </a:r>
            <a: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Marc</a:t>
            </a:r>
            <a:r>
              <a:rPr lang="it-IT" sz="1600" dirty="0">
                <a:latin typeface="Arial Narrow" panose="020B0606020202030204" pitchFamily="34" charset="0"/>
              </a:rPr>
              <a:t> </a:t>
            </a:r>
            <a: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Van</a:t>
            </a:r>
            <a:r>
              <a:rPr lang="it-IT" sz="1600" dirty="0">
                <a:latin typeface="Arial Narrow" panose="020B0606020202030204" pitchFamily="34" charset="0"/>
              </a:rPr>
              <a:t> </a:t>
            </a:r>
            <a:r>
              <a:rPr lang="it-I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Ranst</a:t>
            </a:r>
            <a:r>
              <a:rPr lang="it-IT" sz="1600" dirty="0">
                <a:latin typeface="Arial Narrow" panose="020B0606020202030204" pitchFamily="34" charset="0"/>
              </a:rPr>
              <a:t>, </a:t>
            </a:r>
            <a:br>
              <a:rPr lang="it-IT" sz="1600" dirty="0">
                <a:latin typeface="Arial Narrow" panose="020B0606020202030204" pitchFamily="34" charset="0"/>
              </a:rPr>
            </a:br>
            <a:r>
              <a:rPr lang="it-IT" sz="1600" dirty="0">
                <a:latin typeface="Arial Narrow" panose="020B0606020202030204" pitchFamily="34" charset="0"/>
              </a:rPr>
              <a:t>Professore di virologia e Direttore del  </a:t>
            </a:r>
            <a:br>
              <a:rPr lang="it-IT" sz="1600" dirty="0">
                <a:latin typeface="Arial Narrow" panose="020B0606020202030204" pitchFamily="34" charset="0"/>
              </a:rPr>
            </a:br>
            <a:r>
              <a:rPr lang="it-IT" sz="1600" dirty="0">
                <a:latin typeface="Arial Narrow" panose="020B0606020202030204" pitchFamily="34" charset="0"/>
              </a:rPr>
              <a:t>Dipartimento di Microbiologia ed </a:t>
            </a:r>
            <a:br>
              <a:rPr lang="it-IT" sz="1600" dirty="0">
                <a:latin typeface="Arial Narrow" panose="020B0606020202030204" pitchFamily="34" charset="0"/>
              </a:rPr>
            </a:br>
            <a:r>
              <a:rPr lang="it-IT" sz="1600" dirty="0">
                <a:latin typeface="Arial Narrow" panose="020B0606020202030204" pitchFamily="34" charset="0"/>
              </a:rPr>
              <a:t>Immunologia all’ Università di Lovanio.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/>
          <p:nvPr/>
        </p:nvSpPr>
        <p:spPr>
          <a:xfrm>
            <a:off x="5294" y="6502137"/>
            <a:ext cx="9155113" cy="415498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307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564942"/>
            <a:ext cx="26638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4834" y="329050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82EC1F1C-5004-4B29-AD18-7AFF2C26BF20}"/>
              </a:ext>
            </a:extLst>
          </p:cNvPr>
          <p:cNvSpPr/>
          <p:nvPr/>
        </p:nvSpPr>
        <p:spPr>
          <a:xfrm>
            <a:off x="-10634" y="-15839"/>
            <a:ext cx="9143999" cy="773112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6D0639F-D37C-4AE4-B578-3B074A4C958E}"/>
              </a:ext>
            </a:extLst>
          </p:cNvPr>
          <p:cNvSpPr txBox="1"/>
          <p:nvPr/>
        </p:nvSpPr>
        <p:spPr>
          <a:xfrm>
            <a:off x="1880219" y="1033326"/>
            <a:ext cx="391544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100" b="1" dirty="0">
                <a:solidFill>
                  <a:schemeClr val="accent1"/>
                </a:solidFill>
                <a:latin typeface="PTSansRegular"/>
              </a:rPr>
              <a:t>Lavaggio delle mani</a:t>
            </a:r>
            <a:endParaRPr lang="it-IT" sz="2100" dirty="0">
              <a:solidFill>
                <a:schemeClr val="accent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36543FB-BE6D-4956-A7DC-E5B64650CEBC}"/>
              </a:ext>
            </a:extLst>
          </p:cNvPr>
          <p:cNvSpPr txBox="1"/>
          <p:nvPr/>
        </p:nvSpPr>
        <p:spPr>
          <a:xfrm>
            <a:off x="6361847" y="1551763"/>
            <a:ext cx="2619756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  <a:t>URSULA VON DER LEYEN</a:t>
            </a:r>
          </a:p>
          <a:p>
            <a:pPr>
              <a:lnSpc>
                <a:spcPct val="90000"/>
              </a:lnSpc>
            </a:pPr>
            <a:r>
              <a:rPr lang="it-IT" sz="1500" b="1" dirty="0">
                <a:solidFill>
                  <a:schemeClr val="accent1"/>
                </a:solidFill>
                <a:latin typeface="PTSansRegular"/>
              </a:rPr>
              <a:t>Ci spiega come </a:t>
            </a:r>
            <a:r>
              <a:rPr lang="it-IT" sz="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  <a:t>lavare </a:t>
            </a:r>
            <a:br>
              <a:rPr lang="it-IT" sz="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</a:br>
            <a:r>
              <a:rPr lang="it-IT" sz="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  <a:t>accuratamente le mani </a:t>
            </a:r>
            <a:br>
              <a:rPr lang="it-IT" sz="1500" b="1" dirty="0">
                <a:solidFill>
                  <a:schemeClr val="accent1"/>
                </a:solidFill>
                <a:latin typeface="PTSansRegular"/>
              </a:rPr>
            </a:br>
            <a:r>
              <a:rPr lang="it-IT" sz="1500" b="1" dirty="0">
                <a:solidFill>
                  <a:schemeClr val="accent1"/>
                </a:solidFill>
                <a:latin typeface="PTSansRegular"/>
              </a:rPr>
              <a:t>e come utilizzare un</a:t>
            </a:r>
          </a:p>
          <a:p>
            <a:pPr>
              <a:lnSpc>
                <a:spcPct val="90000"/>
              </a:lnSpc>
            </a:pPr>
            <a:r>
              <a:rPr lang="it-IT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  <a:t>ASCIUGAMANO DI CARTA</a:t>
            </a:r>
          </a:p>
          <a:p>
            <a:pPr>
              <a:lnSpc>
                <a:spcPct val="90000"/>
              </a:lnSpc>
            </a:pPr>
            <a:r>
              <a:rPr lang="it-IT" sz="1500" b="1" dirty="0">
                <a:solidFill>
                  <a:schemeClr val="accent1"/>
                </a:solidFill>
                <a:latin typeface="PTSansRegular"/>
              </a:rPr>
              <a:t>per </a:t>
            </a:r>
            <a:r>
              <a:rPr lang="it-IT" sz="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  <a:t>asciugarle </a:t>
            </a:r>
            <a:br>
              <a:rPr lang="it-IT" sz="1500" b="1" dirty="0">
                <a:solidFill>
                  <a:schemeClr val="accent1"/>
                </a:solidFill>
                <a:latin typeface="PTSansRegular"/>
              </a:rPr>
            </a:br>
            <a:r>
              <a:rPr lang="it-IT" sz="1500" b="1" dirty="0">
                <a:solidFill>
                  <a:schemeClr val="accent1"/>
                </a:solidFill>
                <a:latin typeface="PTSansRegular"/>
              </a:rPr>
              <a:t>e </a:t>
            </a:r>
            <a:r>
              <a:rPr lang="it-IT" sz="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  <a:t>per chiudere il rubinetto</a:t>
            </a:r>
            <a:r>
              <a:rPr lang="it-IT" sz="1500" b="1" dirty="0">
                <a:solidFill>
                  <a:schemeClr val="accent1"/>
                </a:solidFill>
                <a:latin typeface="PTSansRegular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57A6FB-6FB1-45CB-9ABC-3D34BCC97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908" y="1863742"/>
            <a:ext cx="1766788" cy="3741651"/>
          </a:xfrm>
          <a:prstGeom prst="rect">
            <a:avLst/>
          </a:prstGeom>
        </p:spPr>
      </p:pic>
      <p:pic>
        <p:nvPicPr>
          <p:cNvPr id="10" name="Ursula von der Leyen Video on Hand Washing and Hand Drying">
            <a:hlinkClick r:id="" action="ppaction://media"/>
            <a:extLst>
              <a:ext uri="{FF2B5EF4-FFF2-40B4-BE49-F238E27FC236}">
                <a16:creationId xmlns:a16="http://schemas.microsoft.com/office/drawing/2014/main" id="{05EEFA80-9580-48A7-85FB-E72697D792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56" end="1696"/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1530754"/>
            <a:ext cx="4256379" cy="430958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4C4CB4-C50E-42CD-A4AC-A5F6434DE571}"/>
              </a:ext>
            </a:extLst>
          </p:cNvPr>
          <p:cNvSpPr txBox="1"/>
          <p:nvPr/>
        </p:nvSpPr>
        <p:spPr>
          <a:xfrm>
            <a:off x="6249680" y="3723737"/>
            <a:ext cx="2916324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500" b="1" dirty="0">
                <a:solidFill>
                  <a:schemeClr val="accent1"/>
                </a:solidFill>
                <a:latin typeface="PTSansRegular"/>
              </a:rPr>
              <a:t>Un video analogo è stato</a:t>
            </a:r>
            <a:br>
              <a:rPr lang="it-IT" sz="1500" b="1" dirty="0">
                <a:solidFill>
                  <a:schemeClr val="accent1"/>
                </a:solidFill>
                <a:latin typeface="PTSansRegular"/>
              </a:rPr>
            </a:br>
            <a:r>
              <a:rPr lang="it-IT" sz="1500" b="1" dirty="0">
                <a:solidFill>
                  <a:schemeClr val="accent1"/>
                </a:solidFill>
                <a:latin typeface="PTSansRegular"/>
              </a:rPr>
              <a:t>pubblicato da </a:t>
            </a:r>
            <a:r>
              <a:rPr 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  <a:t>Tedros Adhanom </a:t>
            </a:r>
            <a:br>
              <a:rPr 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</a:br>
            <a:r>
              <a:rPr 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  <a:t>Ghebreyesus,</a:t>
            </a:r>
            <a:br>
              <a:rPr 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</a:br>
            <a:r>
              <a:rPr lang="en-US" sz="1500" b="1" dirty="0">
                <a:solidFill>
                  <a:schemeClr val="accent1"/>
                </a:solidFill>
                <a:latin typeface="PTSansRegular"/>
              </a:rPr>
              <a:t>Direttore </a:t>
            </a:r>
            <a:br>
              <a:rPr lang="en-US" sz="1500" b="1" dirty="0">
                <a:solidFill>
                  <a:schemeClr val="accent1"/>
                </a:solidFill>
                <a:latin typeface="PTSansRegular"/>
              </a:rPr>
            </a:br>
            <a:r>
              <a:rPr lang="en-US" sz="1500" b="1" dirty="0">
                <a:solidFill>
                  <a:schemeClr val="accent1"/>
                </a:solidFill>
                <a:latin typeface="PTSansRegular"/>
              </a:rPr>
              <a:t>Generale </a:t>
            </a:r>
            <a:br>
              <a:rPr lang="en-US" sz="1500" b="1" dirty="0">
                <a:solidFill>
                  <a:schemeClr val="accent1"/>
                </a:solidFill>
                <a:latin typeface="PTSansRegular"/>
              </a:rPr>
            </a:br>
            <a:r>
              <a:rPr lang="en-US" sz="1500" b="1" dirty="0">
                <a:solidFill>
                  <a:schemeClr val="accent1"/>
                </a:solidFill>
                <a:latin typeface="PTSansRegular"/>
              </a:rPr>
              <a:t>della </a:t>
            </a:r>
            <a:br>
              <a:rPr lang="en-US" sz="1500" b="1" dirty="0">
                <a:solidFill>
                  <a:schemeClr val="accent1"/>
                </a:solidFill>
                <a:latin typeface="PTSansRegular"/>
              </a:rPr>
            </a:br>
            <a:r>
              <a:rPr lang="en-US" b="1" dirty="0">
                <a:solidFill>
                  <a:schemeClr val="accent1"/>
                </a:solidFill>
                <a:latin typeface="Arial Narrow" panose="020B0606020202030204" pitchFamily="34" charset="0"/>
              </a:rPr>
              <a:t>Org. </a:t>
            </a:r>
            <a:r>
              <a:rPr lang="en-US" sz="1500" b="1" dirty="0">
                <a:solidFill>
                  <a:schemeClr val="accent1"/>
                </a:solidFill>
                <a:latin typeface="PTSansRegular"/>
              </a:rPr>
              <a:t>Mondiale</a:t>
            </a:r>
            <a:br>
              <a:rPr lang="en-US" sz="1500" b="1" dirty="0">
                <a:solidFill>
                  <a:schemeClr val="accent1"/>
                </a:solidFill>
                <a:latin typeface="PTSansRegular"/>
              </a:rPr>
            </a:br>
            <a:r>
              <a:rPr lang="en-US" sz="1500" b="1" dirty="0">
                <a:solidFill>
                  <a:schemeClr val="accent1"/>
                </a:solidFill>
                <a:latin typeface="PTSansRegular"/>
              </a:rPr>
              <a:t>della Sanità </a:t>
            </a:r>
            <a:endParaRPr lang="it-IT" sz="1500" b="1" dirty="0">
              <a:solidFill>
                <a:schemeClr val="accent1"/>
              </a:solidFill>
              <a:latin typeface="PTSansRegular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04313C2-D166-4F19-8C3C-4D75CFB0D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5310" y="4293096"/>
            <a:ext cx="1297599" cy="167255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3C9718-4EAC-7F70-D4F2-5FB07832AFA9}"/>
              </a:ext>
            </a:extLst>
          </p:cNvPr>
          <p:cNvSpPr txBox="1"/>
          <p:nvPr/>
        </p:nvSpPr>
        <p:spPr>
          <a:xfrm>
            <a:off x="2771800" y="104650"/>
            <a:ext cx="4615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Anche l’esempio conta… </a:t>
            </a:r>
            <a:endParaRPr lang="it-IT" sz="28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6550222-58DE-31A4-01F2-029506546E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37591" cy="7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4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>
                <a16:creationId xmlns:a16="http://schemas.microsoft.com/office/drawing/2014/main" id="{011348E4-F0F8-43AB-959F-C826E841A755}"/>
              </a:ext>
            </a:extLst>
          </p:cNvPr>
          <p:cNvSpPr/>
          <p:nvPr/>
        </p:nvSpPr>
        <p:spPr>
          <a:xfrm>
            <a:off x="0" y="0"/>
            <a:ext cx="9144000" cy="672892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5B38BC-4173-4352-B7F5-164176716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791" y="44624"/>
            <a:ext cx="8842676" cy="85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it-IT" sz="1950" b="1" dirty="0">
                <a:solidFill>
                  <a:schemeClr val="accent1"/>
                </a:solidFill>
                <a:latin typeface="PTSansRegular"/>
              </a:rPr>
              <a:t>Perché gli asciugamani monouso sono in assoluto </a:t>
            </a:r>
            <a:br>
              <a:rPr lang="it-IT" sz="1950" b="1" dirty="0">
                <a:solidFill>
                  <a:schemeClr val="accent1"/>
                </a:solidFill>
                <a:latin typeface="PTSansRegular"/>
              </a:rPr>
            </a:br>
            <a:r>
              <a:rPr lang="it-IT" sz="1950" b="1" dirty="0">
                <a:solidFill>
                  <a:schemeClr val="accent1"/>
                </a:solidFill>
                <a:latin typeface="PTSansRegular"/>
              </a:rPr>
              <a:t>la soluzione più igienica per asciugare le mani?</a:t>
            </a:r>
            <a:endParaRPr lang="it-IT" sz="1950" dirty="0">
              <a:solidFill>
                <a:schemeClr val="accent1"/>
              </a:solidFill>
            </a:endParaRPr>
          </a:p>
          <a:p>
            <a:pPr algn="ctr">
              <a:lnSpc>
                <a:spcPct val="85000"/>
              </a:lnSpc>
              <a:defRPr/>
            </a:pPr>
            <a:r>
              <a:rPr lang="it-IT" sz="1950" b="1" dirty="0">
                <a:solidFill>
                  <a:srgbClr val="2681B4"/>
                </a:solidFill>
                <a:latin typeface="Arial Narrow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4B637E3-981A-4511-AB51-E2F7826D1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77" y="33440"/>
            <a:ext cx="594066" cy="60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63BD7E1F-9CC0-4C86-8598-1D1B85E9A2BC}"/>
              </a:ext>
            </a:extLst>
          </p:cNvPr>
          <p:cNvSpPr/>
          <p:nvPr/>
        </p:nvSpPr>
        <p:spPr>
          <a:xfrm>
            <a:off x="2008" y="6493692"/>
            <a:ext cx="9144000" cy="357188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dirty="0">
                <a:solidFill>
                  <a:srgbClr val="0000FF"/>
                </a:solidFill>
              </a:rPr>
              <a:t>		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98350999-2E1D-4242-A32C-168EDE2A5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4" y="6586293"/>
            <a:ext cx="1641418" cy="25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193ECFB-9DF6-4DCD-BE78-144F8F5A9AEC}"/>
              </a:ext>
            </a:extLst>
          </p:cNvPr>
          <p:cNvSpPr/>
          <p:nvPr/>
        </p:nvSpPr>
        <p:spPr>
          <a:xfrm>
            <a:off x="12544" y="706332"/>
            <a:ext cx="9144000" cy="6793087"/>
          </a:xfrm>
          <a:prstGeom prst="rect">
            <a:avLst/>
          </a:prstGeom>
          <a:solidFill>
            <a:srgbClr val="327D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br>
              <a:rPr lang="it-IT" b="0" i="0" cap="all" dirty="0">
                <a:solidFill>
                  <a:srgbClr val="FFFFFF"/>
                </a:solidFill>
                <a:effectLst/>
                <a:latin typeface="Antic Slab"/>
              </a:rPr>
            </a:br>
            <a:endParaRPr lang="it-IT" b="0" i="0" dirty="0">
              <a:solidFill>
                <a:srgbClr val="FFFFFF"/>
              </a:solidFill>
              <a:effectLst/>
              <a:latin typeface="PTSansRegular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3763D92-6E4A-476A-76B8-5D39E7B24BE7}"/>
              </a:ext>
            </a:extLst>
          </p:cNvPr>
          <p:cNvGrpSpPr/>
          <p:nvPr/>
        </p:nvGrpSpPr>
        <p:grpSpPr>
          <a:xfrm>
            <a:off x="163336" y="975438"/>
            <a:ext cx="8644761" cy="1438342"/>
            <a:chOff x="163336" y="975438"/>
            <a:chExt cx="8644761" cy="143834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D08CB97-C3D6-4545-830D-48B310C9E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336" y="1153860"/>
              <a:ext cx="1057143" cy="1185714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DCC17E9-6D6F-4F03-A43D-45918A19251A}"/>
                </a:ext>
              </a:extLst>
            </p:cNvPr>
            <p:cNvSpPr txBox="1"/>
            <p:nvPr/>
          </p:nvSpPr>
          <p:spPr>
            <a:xfrm>
              <a:off x="1281739" y="975438"/>
              <a:ext cx="7526358" cy="14383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  <a:spcBef>
                  <a:spcPts val="450"/>
                </a:spcBef>
              </a:pPr>
              <a:r>
                <a:rPr lang="it-IT" b="1" u="sng" cap="all" dirty="0">
                  <a:solidFill>
                    <a:srgbClr val="FFFFFF"/>
                  </a:solidFill>
                  <a:latin typeface="Antic Slab"/>
                </a:rPr>
                <a:t>LA SCIENZA</a:t>
              </a:r>
            </a:p>
            <a:p>
              <a:pPr>
                <a:lnSpc>
                  <a:spcPct val="85000"/>
                </a:lnSpc>
                <a:spcBef>
                  <a:spcPts val="450"/>
                </a:spcBef>
              </a:pPr>
              <a:r>
                <a:rPr lang="it-IT" sz="1600" b="0" i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SansRegular"/>
                </a:rPr>
                <a:t>sostiene l'utilizzo degli asciugamani monouso</a:t>
              </a:r>
              <a:b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</a:br>
              <a:r>
                <a:rPr lang="it-IT" sz="1600" b="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SansRegular"/>
                </a:rPr>
                <a:t>Studi scientifici </a:t>
              </a: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dimostrano che gli asciugamani monouso garantiscono </a:t>
              </a:r>
              <a:r>
                <a:rPr lang="it-IT" sz="1600" b="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SansRegular"/>
                </a:rPr>
                <a:t>un'igiene superiore</a:t>
              </a: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.  </a:t>
              </a:r>
              <a:b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</a:b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Esperti microbiologi hanno misurato l'impatto di differenti metodi di asciugatura delle mani sulla diffusione di agenti patogeni e sull'igiene del bagno. 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CFD371C-0E13-0D9E-AC31-A551ED17DE97}"/>
              </a:ext>
            </a:extLst>
          </p:cNvPr>
          <p:cNvGrpSpPr/>
          <p:nvPr/>
        </p:nvGrpSpPr>
        <p:grpSpPr>
          <a:xfrm>
            <a:off x="287771" y="2673780"/>
            <a:ext cx="8879864" cy="2219518"/>
            <a:chOff x="287771" y="2673780"/>
            <a:chExt cx="8879864" cy="2219518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10B5E89A-6FF8-4319-AFE8-4D5AF5BE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771" y="3111918"/>
              <a:ext cx="821429" cy="857143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5B504DF-1289-4D5C-AC42-63CD1B9888C7}"/>
                </a:ext>
              </a:extLst>
            </p:cNvPr>
            <p:cNvSpPr txBox="1"/>
            <p:nvPr/>
          </p:nvSpPr>
          <p:spPr>
            <a:xfrm>
              <a:off x="1366222" y="2673780"/>
              <a:ext cx="7801413" cy="221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  <a:spcBef>
                  <a:spcPts val="450"/>
                </a:spcBef>
              </a:pPr>
              <a:r>
                <a:rPr lang="it-IT" b="1" u="sng" cap="all" dirty="0">
                  <a:solidFill>
                    <a:srgbClr val="FFFFFF"/>
                  </a:solidFill>
                  <a:latin typeface="Antic Slab"/>
                </a:rPr>
                <a:t>GLI OSPEDALI</a:t>
              </a:r>
            </a:p>
            <a:p>
              <a:pPr>
                <a:lnSpc>
                  <a:spcPct val="85000"/>
                </a:lnSpc>
                <a:spcBef>
                  <a:spcPts val="450"/>
                </a:spcBef>
              </a:pPr>
              <a:r>
                <a:rPr lang="it-IT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SansRegular"/>
                </a:rPr>
                <a:t>r</a:t>
              </a:r>
              <a:r>
                <a:rPr lang="it-IT" sz="1600" b="0" i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SansRegular"/>
                </a:rPr>
                <a:t>accomandano l'impiego di asciugamani monouso </a:t>
              </a:r>
              <a:b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</a:b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Per gli </a:t>
              </a:r>
              <a:r>
                <a:rPr lang="it-IT" sz="1600" b="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SansRegular"/>
                </a:rPr>
                <a:t>ospedali</a:t>
              </a: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, dove l'igiene è cruciale, gli esperti consigliano di utilizzare asciugamani monouso:</a:t>
              </a:r>
            </a:p>
            <a:p>
              <a:pPr marL="135731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•"/>
                <a:tabLst>
                  <a:tab pos="135731" algn="l"/>
                </a:tabLst>
              </a:pP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  Gli </a:t>
              </a:r>
              <a:r>
                <a:rPr lang="it-IT" sz="1600" b="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SansRegular"/>
                </a:rPr>
                <a:t>ospedali tedeschi </a:t>
              </a: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consigliano l'uso di asciugamani monouso nei bagni, </a:t>
              </a:r>
              <a:b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</a:b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   grazie alle loro eccellenti proprietà igieniche.</a:t>
              </a:r>
            </a:p>
            <a:p>
              <a:pPr marL="135731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   La società francese per l’igiene ospedaliero, SF2H</a:t>
              </a:r>
              <a:r>
                <a:rPr lang="it-IT" sz="1600" b="0" i="0" baseline="30000" dirty="0">
                  <a:solidFill>
                    <a:srgbClr val="FFFFFF"/>
                  </a:solidFill>
                  <a:effectLst/>
                  <a:latin typeface="PTSansRegular"/>
                </a:rPr>
                <a:t>1</a:t>
              </a: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, sconsiglia l'uso </a:t>
              </a:r>
              <a:b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</a:b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    di dispositivi elettrici negli ospedali e consiglia l'impiego di asciugamani in carta</a:t>
              </a:r>
              <a:b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</a:br>
              <a:r>
                <a:rPr lang="it-IT" sz="1600" b="0" i="0" dirty="0">
                  <a:solidFill>
                    <a:srgbClr val="FFFFFF"/>
                  </a:solidFill>
                  <a:effectLst/>
                  <a:latin typeface="PTSansRegular"/>
                </a:rPr>
                <a:t>    per ridurre al minimo le infezioni.</a:t>
              </a:r>
              <a:endParaRPr lang="it-IT" sz="1600" dirty="0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C1F5959-47D0-FF63-182F-ED0B1697317B}"/>
              </a:ext>
            </a:extLst>
          </p:cNvPr>
          <p:cNvGrpSpPr/>
          <p:nvPr/>
        </p:nvGrpSpPr>
        <p:grpSpPr>
          <a:xfrm>
            <a:off x="185402" y="5213483"/>
            <a:ext cx="8058873" cy="1293175"/>
            <a:chOff x="185402" y="5213483"/>
            <a:chExt cx="8058873" cy="1293175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61B47EAC-A0CD-45FD-A123-0D0313797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5402" y="5344734"/>
              <a:ext cx="1092857" cy="985715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91B7C01-F9A5-4C4E-B9C7-6BBA303A8AF4}"/>
                </a:ext>
              </a:extLst>
            </p:cNvPr>
            <p:cNvSpPr txBox="1"/>
            <p:nvPr/>
          </p:nvSpPr>
          <p:spPr>
            <a:xfrm>
              <a:off x="1395925" y="5213483"/>
              <a:ext cx="6848350" cy="129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5000"/>
                </a:lnSpc>
                <a:spcBef>
                  <a:spcPts val="450"/>
                </a:spcBef>
              </a:pPr>
              <a:r>
                <a:rPr lang="it-IT" b="1" u="sng" cap="all" dirty="0">
                  <a:solidFill>
                    <a:srgbClr val="FFFFFF"/>
                  </a:solidFill>
                  <a:latin typeface="Antic Slab"/>
                </a:rPr>
                <a:t>I GOVERNI E LE AUTORITÀ CHE SI OCCUPANO DI IGIENE</a:t>
              </a:r>
            </a:p>
            <a:p>
              <a:pPr>
                <a:lnSpc>
                  <a:spcPct val="85000"/>
                </a:lnSpc>
                <a:spcBef>
                  <a:spcPts val="450"/>
                </a:spcBef>
              </a:pPr>
              <a:r>
                <a:rPr lang="it-IT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SansRegular"/>
                </a:rPr>
                <a:t>Consigliano gli asciugamani monouso </a:t>
              </a:r>
            </a:p>
            <a:p>
              <a:pPr>
                <a:lnSpc>
                  <a:spcPct val="85000"/>
                </a:lnSpc>
                <a:spcBef>
                  <a:spcPts val="450"/>
                </a:spcBef>
              </a:pPr>
              <a:r>
                <a:rPr lang="it-IT" sz="1600" dirty="0">
                  <a:solidFill>
                    <a:srgbClr val="FFFFFF"/>
                  </a:solidFill>
                  <a:latin typeface="PTSansRegular"/>
                </a:rPr>
                <a:t>Gli standard di igiene pubblica richiedono che nei bagni adiacenti </a:t>
              </a:r>
              <a:br>
                <a:rPr lang="it-IT" sz="1600" dirty="0">
                  <a:solidFill>
                    <a:srgbClr val="FFFFFF"/>
                  </a:solidFill>
                  <a:latin typeface="PTSansRegular"/>
                </a:rPr>
              </a:br>
              <a:r>
                <a:rPr lang="it-IT" sz="1600" dirty="0">
                  <a:solidFill>
                    <a:srgbClr val="FFFFFF"/>
                  </a:solidFill>
                  <a:latin typeface="PTSansRegular"/>
                </a:rPr>
                <a:t>alle cucine ci siano asciugamani monouso. </a:t>
              </a:r>
              <a:br>
                <a:rPr lang="it-IT" sz="1600" dirty="0">
                  <a:solidFill>
                    <a:srgbClr val="FFFFFF"/>
                  </a:solidFill>
                  <a:latin typeface="PTSansRegular"/>
                </a:rPr>
              </a:br>
              <a:r>
                <a:rPr lang="it-IT" sz="1600" dirty="0">
                  <a:solidFill>
                    <a:srgbClr val="FFFFFF"/>
                  </a:solidFill>
                  <a:latin typeface="PTSansRegular"/>
                </a:rPr>
                <a:t>Gli asciugamani a getto d’aria tendono a contaminare l'aria e le superfici. </a:t>
              </a:r>
              <a:endParaRPr lang="it-IT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50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2E0B3B6A-D7A8-90BF-FF0D-864E2E3584B6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2" name="Rectangle 12">
              <a:extLst>
                <a:ext uri="{FF2B5EF4-FFF2-40B4-BE49-F238E27FC236}">
                  <a16:creationId xmlns:a16="http://schemas.microsoft.com/office/drawing/2014/main" id="{43F2685B-03EB-4013-9553-31C17B7DDD3A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B6BE222E-2F87-42F6-AB0E-246578255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0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38159" y="1278767"/>
            <a:ext cx="8461375" cy="454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6" tIns="46803" rIns="93606" bIns="46803">
            <a:spAutoFit/>
          </a:bodyPr>
          <a:lstStyle>
            <a:lvl1pPr defTabSz="936625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66725" defTabSz="936625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36625" defTabSz="936625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03350" defTabSz="936625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73250" defTabSz="936625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30450" defTabSz="936625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87650" defTabSz="936625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44850" defTabSz="936625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02050" defTabSz="936625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Chi è ETS (European Tissue Symposium)? </a:t>
            </a:r>
          </a:p>
          <a:p>
            <a:pPr marL="342900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 prodotti Tissue: 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Come aiutano ad ottenere un superiore livello di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Igiene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? </a:t>
            </a:r>
          </a:p>
          <a:p>
            <a:pPr marL="342900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200" b="1" dirty="0">
                <a:latin typeface="Calibri" pitchFamily="34" charset="0"/>
                <a:cs typeface="Calibri" pitchFamily="34" charset="0"/>
              </a:rPr>
              <a:t>Quali sono i principali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risultati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degli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studi scientifici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, a proposito della asciugatura delle mani e che cosa dice il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Consensus Statement 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di un Panel di eminenti Microbiologi ?</a:t>
            </a:r>
          </a:p>
          <a:p>
            <a:pPr marL="342900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200" b="1" dirty="0">
                <a:latin typeface="Calibri" pitchFamily="34" charset="0"/>
                <a:cs typeface="Calibri" pitchFamily="34" charset="0"/>
              </a:rPr>
              <a:t>Le conclusioni di questi studi sono coerenti con le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direttive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 </a:t>
            </a:r>
            <a:br>
              <a:rPr lang="it-IT" sz="2200" b="1" dirty="0">
                <a:latin typeface="Calibri" pitchFamily="34" charset="0"/>
                <a:cs typeface="Calibri" pitchFamily="34" charset="0"/>
              </a:rPr>
            </a:br>
            <a:r>
              <a:rPr lang="it-IT" sz="2200" b="1" dirty="0">
                <a:latin typeface="Calibri" pitchFamily="34" charset="0"/>
                <a:cs typeface="Calibri" pitchFamily="34" charset="0"/>
              </a:rPr>
              <a:t>fornite dalle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massime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Autorità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Sanitarie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mondiali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?</a:t>
            </a:r>
          </a:p>
          <a:p>
            <a:pPr marL="342900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200" b="1" dirty="0">
                <a:latin typeface="Calibri" pitchFamily="34" charset="0"/>
                <a:cs typeface="Calibri" pitchFamily="34" charset="0"/>
              </a:rPr>
              <a:t>Ma utilizzare prodotti di carta, non pone problemi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ecologici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?</a:t>
            </a:r>
            <a:br>
              <a:rPr lang="it-IT" sz="2200" b="1" dirty="0">
                <a:latin typeface="Calibri" pitchFamily="34" charset="0"/>
                <a:cs typeface="Calibri" pitchFamily="34" charset="0"/>
              </a:rPr>
            </a:br>
            <a:r>
              <a:rPr lang="it-IT" sz="2200" b="1" dirty="0">
                <a:latin typeface="Calibri" pitchFamily="34" charset="0"/>
                <a:cs typeface="Calibri" pitchFamily="34" charset="0"/>
              </a:rPr>
              <a:t>Sfatiamo alcuni miti relativi alla carta, conoscendola meglio.</a:t>
            </a:r>
          </a:p>
          <a:p>
            <a:pPr marL="342900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200" b="1" dirty="0">
                <a:latin typeface="Calibri" pitchFamily="34" charset="0"/>
                <a:cs typeface="Calibri" pitchFamily="34" charset="0"/>
              </a:rPr>
              <a:t>Le basi della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sostenibilità dei prodotti in carta. </a:t>
            </a:r>
            <a:b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it-IT" sz="2200" b="1" dirty="0">
                <a:latin typeface="Calibri" pitchFamily="34" charset="0"/>
                <a:cs typeface="Calibri" pitchFamily="34" charset="0"/>
              </a:rPr>
              <a:t>Quali sono i </a:t>
            </a:r>
            <a:r>
              <a:rPr lang="it-IT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CONTENUTI PRIMARI 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di questo Concorso?</a:t>
            </a:r>
          </a:p>
          <a:p>
            <a:pPr marL="342900" indent="-342900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200" b="1" dirty="0">
                <a:latin typeface="Calibri" pitchFamily="34" charset="0"/>
                <a:cs typeface="Calibri" pitchFamily="34" charset="0"/>
              </a:rPr>
              <a:t>Qualche esempio dai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concorsi precedenti</a:t>
            </a:r>
            <a:r>
              <a:rPr lang="it-IT" sz="2200" b="1" dirty="0">
                <a:latin typeface="Calibri" pitchFamily="34" charset="0"/>
                <a:cs typeface="Calibri" pitchFamily="34" charset="0"/>
              </a:rPr>
              <a:t>, le </a:t>
            </a:r>
            <a:r>
              <a:rPr lang="it-IT" sz="22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«regole del gioco»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175566" y="32839"/>
            <a:ext cx="6786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Contenuto della presentazione 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5DA50D6-CA59-7D9C-26E8-7A14B79007AA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26009A-A7A9-3470-1ACF-1C81739166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1">
            <a:extLst>
              <a:ext uri="{FF2B5EF4-FFF2-40B4-BE49-F238E27FC236}">
                <a16:creationId xmlns:a16="http://schemas.microsoft.com/office/drawing/2014/main" id="{DD325EEE-B197-D4AC-AB12-4B540C76545A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2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9B516ACC-D879-AEC5-B8B9-4AB6006B5494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C1531D53-8C65-E810-3373-C994C5F67C62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40A07719-6395-66B6-3380-AAE0EAA24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9395" name="Immagine 5" descr="logo ets per ma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0"/>
            <a:ext cx="6207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rgbClr val="005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rgbClr val="CBC6CD"/>
                </a:solidFill>
                <a:latin typeface="Trebuchet MS" pitchFamily="34" charset="0"/>
              </a:rPr>
              <a:t>www.europeantissue.com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5622" y="917186"/>
            <a:ext cx="84264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Bene, abbiamo visto i benefici  ed il contributo alla salute dei Prodotti Tissue e constatato che sono supportati dalle massime Autorità Sanitarie mondiali …</a:t>
            </a:r>
          </a:p>
        </p:txBody>
      </p:sp>
      <p:sp>
        <p:nvSpPr>
          <p:cNvPr id="59399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76C200-A637-4CAB-9374-D3AA7FA602FF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9928" y="1920742"/>
            <a:ext cx="8302512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Ora: prima di entrare nel cuore del tema principale </a:t>
            </a:r>
            <a:br>
              <a:rPr lang="it-IT" sz="2400" i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2400" i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di questo Concorso  … vediamo di sfatare </a:t>
            </a:r>
            <a:br>
              <a:rPr lang="it-IT" sz="2400" i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2400" i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qualche falso mito.</a:t>
            </a:r>
            <a:endParaRPr lang="it-IT" sz="500" i="1" dirty="0">
              <a:ln w="18415" cmpd="sng">
                <a:noFill/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cs typeface="+mn-cs"/>
            </a:endParaRPr>
          </a:p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t-IT" i="1" dirty="0">
              <a:ln w="18415" cmpd="sng">
                <a:noFill/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cs typeface="+mn-cs"/>
            </a:endParaRPr>
          </a:p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Ci sono in giro parecchi pareri </a:t>
            </a:r>
            <a:br>
              <a:rPr lang="it-IT" sz="2400" i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2400" i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sfavorevoli sulla carta … </a:t>
            </a:r>
            <a:br>
              <a:rPr lang="it-IT" sz="2400" i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2400" i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Non si devono  forse tagliare </a:t>
            </a:r>
            <a:br>
              <a:rPr lang="it-IT" sz="2400" i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2400" i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gli alberi per fabbricare </a:t>
            </a:r>
            <a:br>
              <a:rPr lang="it-IT" sz="2400" i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2400" i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prodotti di carta?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								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771800" y="76856"/>
            <a:ext cx="3042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32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E la sostenibilità?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07A08EB-6EA5-9F1A-822D-032DB5055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55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F980C8F4-BA31-1B9B-4D95-D2CFD36BE649}"/>
              </a:ext>
            </a:extLst>
          </p:cNvPr>
          <p:cNvGrpSpPr/>
          <p:nvPr/>
        </p:nvGrpSpPr>
        <p:grpSpPr>
          <a:xfrm>
            <a:off x="790062" y="2849907"/>
            <a:ext cx="8174426" cy="3757744"/>
            <a:chOff x="539552" y="2625548"/>
            <a:chExt cx="8174426" cy="3757744"/>
          </a:xfrm>
        </p:grpSpPr>
        <p:pic>
          <p:nvPicPr>
            <p:cNvPr id="1026" name="Picture 2" descr="Fotogramma Vuoto Stock Immagine Vettoriale | FreeImages">
              <a:extLst>
                <a:ext uri="{FF2B5EF4-FFF2-40B4-BE49-F238E27FC236}">
                  <a16:creationId xmlns:a16="http://schemas.microsoft.com/office/drawing/2014/main" id="{8BA8243F-DDBC-BF34-EC55-B7F7A76AB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383" y="2625548"/>
              <a:ext cx="3997595" cy="375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tangolo 3"/>
            <p:cNvSpPr/>
            <p:nvPr/>
          </p:nvSpPr>
          <p:spPr bwMode="auto">
            <a:xfrm>
              <a:off x="539552" y="4572793"/>
              <a:ext cx="4530057" cy="1348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r" eaLnBrk="1" fontAlgn="auto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400" dirty="0">
                  <a:ln w="18415" cmpd="sng">
                    <a:noFill/>
                    <a:prstDash val="solid"/>
                  </a:ln>
                  <a:solidFill>
                    <a:schemeClr val="tx2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</a:rPr>
                <a:t>Cominciamo da una animazione </a:t>
              </a:r>
              <a:br>
                <a:rPr lang="it-IT" sz="2400" dirty="0">
                  <a:ln w="18415" cmpd="sng">
                    <a:noFill/>
                    <a:prstDash val="solid"/>
                  </a:ln>
                  <a:solidFill>
                    <a:schemeClr val="tx2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</a:rPr>
              </a:br>
              <a:r>
                <a:rPr lang="it-IT" sz="2400" dirty="0">
                  <a:ln w="18415" cmpd="sng">
                    <a:noFill/>
                    <a:prstDash val="solid"/>
                  </a:ln>
                  <a:solidFill>
                    <a:schemeClr val="tx2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</a:rPr>
                <a:t>danese per fare una prima</a:t>
              </a:r>
            </a:p>
            <a:p>
              <a:pPr lvl="1" algn="r" eaLnBrk="1" fontAlgn="auto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400" dirty="0">
                  <a:ln w="18415" cmpd="sng">
                    <a:noFill/>
                    <a:prstDash val="solid"/>
                  </a:ln>
                  <a:solidFill>
                    <a:schemeClr val="tx2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</a:rPr>
                <a:t>conoscenza con il legno</a:t>
              </a:r>
              <a:endParaRPr lang="it-IT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46280C7-7D4E-DF54-FD6D-B32F8352D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9602" y="3619297"/>
              <a:ext cx="2796368" cy="18017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9B516ACC-D879-AEC5-B8B9-4AB6006B5494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C1531D53-8C65-E810-3373-C994C5F67C62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40A07719-6395-66B6-3380-AAE0EAA24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399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76C200-A637-4CAB-9374-D3AA7FA602FF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83568" y="93091"/>
            <a:ext cx="7212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32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Cominciamo a conoscere meglio il LEGNO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07A08EB-6EA5-9F1A-822D-032DB5055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55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8">
            <a:extLst>
              <a:ext uri="{FF2B5EF4-FFF2-40B4-BE49-F238E27FC236}">
                <a16:creationId xmlns:a16="http://schemas.microsoft.com/office/drawing/2014/main" id="{F2B20187-12CB-F47B-7E34-9DE467EC30F5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D7912B60-1EB4-CE6C-FD35-B65AEE5BB3B5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608E3A51-4378-CBE0-12B1-F85E1F952CDF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15030CC-8F4B-1092-4E8B-CBD1C5413C6E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38BC60EB-1F36-9ECE-4DEE-C638B1E99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numero diapositiva 1">
            <a:extLst>
              <a:ext uri="{FF2B5EF4-FFF2-40B4-BE49-F238E27FC236}">
                <a16:creationId xmlns:a16="http://schemas.microsoft.com/office/drawing/2014/main" id="{F548765B-8764-5066-1054-AB81D0CC0F9C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0566DF-3A1E-3E8C-830A-26BDEA9A9136}"/>
              </a:ext>
            </a:extLst>
          </p:cNvPr>
          <p:cNvSpPr txBox="1"/>
          <p:nvPr/>
        </p:nvSpPr>
        <p:spPr>
          <a:xfrm>
            <a:off x="1775037" y="3571153"/>
            <a:ext cx="5587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hlinkClick r:id="rId5"/>
              </a:rPr>
              <a:t>https://www.youtube.com/watch?v=t6XEUAhm5SQ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69382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D23CE501-2C84-FEF7-B6C6-17F5B8D6158B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33263545-CA73-0714-CB7A-3D6132CD2E4F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3E57B16-4122-348C-3A1C-9AEAB484B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846137" y="22654"/>
            <a:ext cx="7324725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Discutiamo alcuni miti  che riguardano la carta: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 1)  L’ industria della carta distrugge le foreste</a:t>
            </a:r>
          </a:p>
        </p:txBody>
      </p:sp>
      <p:sp>
        <p:nvSpPr>
          <p:cNvPr id="61447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04A01-AFFB-4E54-B51F-81894D657224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01613" y="1763713"/>
            <a:ext cx="2439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L’industria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della carta</a:t>
            </a:r>
            <a:b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distrugge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le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foreste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1449" name="Rettangolo 10"/>
          <p:cNvSpPr>
            <a:spLocks noChangeArrowheads="1"/>
          </p:cNvSpPr>
          <p:nvPr/>
        </p:nvSpPr>
        <p:spPr bwMode="auto">
          <a:xfrm>
            <a:off x="250825" y="1341438"/>
            <a:ext cx="925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>
                <a:solidFill>
                  <a:srgbClr val="000000"/>
                </a:solidFill>
              </a:rPr>
              <a:t>Il </a:t>
            </a:r>
            <a:r>
              <a:rPr lang="en-US" altLang="it-IT" sz="2000" b="1" u="sng" dirty="0" err="1">
                <a:solidFill>
                  <a:srgbClr val="000000"/>
                </a:solidFill>
              </a:rPr>
              <a:t>mito</a:t>
            </a:r>
            <a:r>
              <a:rPr lang="en-US" altLang="it-IT" sz="2000" b="1" u="sng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2916238" y="1092796"/>
            <a:ext cx="10978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/>
              <a:t>La </a:t>
            </a:r>
            <a:r>
              <a:rPr lang="en-US" altLang="it-IT" sz="2000" b="1" u="sng" dirty="0" err="1"/>
              <a:t>realtà</a:t>
            </a:r>
            <a:endParaRPr lang="en-US" altLang="it-IT" sz="2000" b="1" u="sng" dirty="0"/>
          </a:p>
        </p:txBody>
      </p:sp>
      <p:sp>
        <p:nvSpPr>
          <p:cNvPr id="7" name="Rettangolo 6"/>
          <p:cNvSpPr/>
          <p:nvPr/>
        </p:nvSpPr>
        <p:spPr>
          <a:xfrm>
            <a:off x="2771800" y="1575963"/>
            <a:ext cx="637855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L'industria della carta contribuisce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al mantenimento delle foreste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</a:p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L'industria della carta pratica una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gestione forestale sostenibile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</a:p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L'industria della carta non è responsabile dell'esaurimento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delle foreste tropicali.</a:t>
            </a:r>
            <a:endParaRPr lang="en-US" sz="2000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901169" y="2936126"/>
            <a:ext cx="6119812" cy="290079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n-US" sz="2000" b="1" u="sng" dirty="0" err="1">
                <a:latin typeface="+mn-lt"/>
                <a:cs typeface="+mn-cs"/>
              </a:rPr>
              <a:t>Commenti</a:t>
            </a:r>
            <a:r>
              <a:rPr lang="en-US" sz="2000" b="1" u="sng" dirty="0">
                <a:latin typeface="+mn-lt"/>
                <a:cs typeface="+mn-cs"/>
              </a:rPr>
              <a:t>:</a:t>
            </a:r>
          </a:p>
          <a:p>
            <a:pPr marL="285750" indent="-285750" eaLnBrk="1" fontAlgn="b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Circa l'11% del legname abbattuto nel mondo viene utilizzato per produrre carta (FAO 2007)</a:t>
            </a:r>
          </a:p>
          <a:p>
            <a:pPr marL="285750" indent="-285750" eaLnBrk="1" fontAlgn="b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L'Organizzazione per l'alimentazione e l'agricoltura (FAO) calcola che nell'emisfero settentrionale vi sia una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crescita annua delle foreste pari allo 0,5 per cento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, equivalente nella sola Europa all'area di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1,4 milioni di campi da calcio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</a:p>
          <a:p>
            <a:pPr marL="285750" indent="-285750" eaLnBrk="1" fontAlgn="b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La deforestazione si verifica generalmente nell'emisfero australe ed è dovuta principalmente alla conversione delle foreste in terreni agricoli e alla raccolta di legna da ardere*</a:t>
            </a:r>
            <a:endParaRPr lang="en-US" sz="2000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1026" name="Picture 2" descr="http://www.jiffygroup.com/assets/galleries/23/jiffy7forestry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34654"/>
          <a:stretch>
            <a:fillRect/>
          </a:stretch>
        </p:blipFill>
        <p:spPr bwMode="auto">
          <a:xfrm>
            <a:off x="215900" y="2511425"/>
            <a:ext cx="2446338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5436096" y="6003065"/>
            <a:ext cx="3488717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lnSpc>
                <a:spcPct val="80000"/>
              </a:lnSpc>
              <a:spcBef>
                <a:spcPts val="900"/>
              </a:spcBef>
              <a:buFontTx/>
              <a:buNone/>
            </a:pPr>
            <a:r>
              <a:rPr lang="en-US" altLang="it-IT" sz="1400" b="1" dirty="0"/>
              <a:t>*(FAO Global Forest Resource Assessment)</a:t>
            </a:r>
            <a:endParaRPr lang="en-US" altLang="it-IT" sz="1400" b="1" dirty="0">
              <a:solidFill>
                <a:srgbClr val="000000"/>
              </a:solidFill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C410DFD5-6361-DA87-ABD4-62099CAA46DD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3" name="Segnaposto numero diapositiva 8">
            <a:extLst>
              <a:ext uri="{FF2B5EF4-FFF2-40B4-BE49-F238E27FC236}">
                <a16:creationId xmlns:a16="http://schemas.microsoft.com/office/drawing/2014/main" id="{9A258211-6C57-F27E-EB7C-B8BF35F5E5B4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6" name="Segnaposto numero diapositiva 8">
            <a:extLst>
              <a:ext uri="{FF2B5EF4-FFF2-40B4-BE49-F238E27FC236}">
                <a16:creationId xmlns:a16="http://schemas.microsoft.com/office/drawing/2014/main" id="{6449155D-82F2-82B2-1F23-D65B402F2624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19B987C2-5040-8DDA-C2C6-76653744B53A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ABC2B514-49C3-A261-1241-77BC79F2BF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egnaposto numero diapositiva 1">
            <a:extLst>
              <a:ext uri="{FF2B5EF4-FFF2-40B4-BE49-F238E27FC236}">
                <a16:creationId xmlns:a16="http://schemas.microsoft.com/office/drawing/2014/main" id="{FAD8DFB6-5C4E-3528-CAC8-D95266584A6E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22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10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0BD742ED-42AE-A62F-BC7C-83043E60D1F5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F73097A8-862F-8D5A-F8EB-9B9205661966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04B4092D-0CB7-0493-5288-580431229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72444" y="27206"/>
            <a:ext cx="8893175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Discutiamo alcuni miti  che riguardano la carta: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 2)  Si dovrebbe minimizzare l’ utilizzo di Prodotti di carta</a:t>
            </a:r>
          </a:p>
        </p:txBody>
      </p:sp>
      <p:sp>
        <p:nvSpPr>
          <p:cNvPr id="63495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457EF-3A55-4D76-A3E2-CE86A92307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36525" y="1773238"/>
            <a:ext cx="2406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Bisognerebbe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b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minimizzare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l’utilizzo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b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Prodotti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di Carta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779637" y="1263903"/>
            <a:ext cx="590468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La carta rappresenta un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consumo sostenibile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</a:p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La carta è prodotta con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materie prime rinnovabili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</a:p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Il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riciclaggio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risparmia risorse.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55899" y="2259152"/>
            <a:ext cx="619283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b" hangingPunct="1">
              <a:lnSpc>
                <a:spcPct val="80000"/>
              </a:lnSpc>
            </a:pPr>
            <a:r>
              <a:rPr lang="en-US" sz="2000" b="1" u="sng" dirty="0" err="1"/>
              <a:t>Commenti</a:t>
            </a:r>
            <a:r>
              <a:rPr lang="en-US" sz="2000" b="1" u="sng" dirty="0"/>
              <a:t>:</a:t>
            </a:r>
          </a:p>
          <a:p>
            <a:pPr marL="342900" indent="-342900"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Abbiamo bisogno di carta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per la nostra igiene quotidiana. 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La salute è il primo elemento della sostenibilità.</a:t>
            </a:r>
            <a:endParaRPr lang="it-IT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  <a:p>
            <a:pPr marL="342900" indent="-342900"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 differenza di altri materiali, la carta è realizzata con un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materiale rinnovabile: il legno. 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La gestione sostenibile delle foreste garantisce la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crescita delle foreste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e la disponibilità di materiale sufficiente.</a:t>
            </a:r>
          </a:p>
          <a:p>
            <a:pPr marL="342900" indent="-342900"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Il motto dell'industria della carta è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fare di più con meno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: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produrre carta con meno materiali, meno energia sempre più rinnovabile, in macchine più efficienti, verso zero rifiuti.</a:t>
            </a:r>
          </a:p>
          <a:p>
            <a:pPr marL="342900" indent="-342900"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In Europa il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74% della carta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in uso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viene raccolta per il riciclaggio.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Più concretamente, nove scatole di cartone ondulato su dieci sono realizzate con fibre riciclate; e nove giornali su dieci sono realizzati con carta riciclata.</a:t>
            </a:r>
          </a:p>
        </p:txBody>
      </p:sp>
      <p:pic>
        <p:nvPicPr>
          <p:cNvPr id="18" name="Picture 3" descr="C:\Users\Roberto\AppData\Local\Microsoft\Windows\Temporary Internet Files\Content.Outlook\N2G2CSZ4\Paper Towel m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781300"/>
            <a:ext cx="232886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26020FF-14D7-57AD-3796-FAB2CCF5D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55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6B0762D9-809E-9589-C546-C27F9E36BA9C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04A01-AFFB-4E54-B51F-81894D657224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67ACB8D-50CE-5783-09D5-916BDFB8276F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02325EC5-7EAC-46BB-B780-69A83A4A6962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B7ADE9B2-6714-0B08-F557-F9F316E0FB28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678BDED3-E126-F029-9B31-EBDBAFA5843E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455B7EB-1D05-9DB9-E596-E625660DE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egnaposto numero diapositiva 1">
            <a:extLst>
              <a:ext uri="{FF2B5EF4-FFF2-40B4-BE49-F238E27FC236}">
                <a16:creationId xmlns:a16="http://schemas.microsoft.com/office/drawing/2014/main" id="{95AB41FF-5A5C-629D-EFCA-1E40F16DBF12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8" name="Rettangolo 10">
            <a:extLst>
              <a:ext uri="{FF2B5EF4-FFF2-40B4-BE49-F238E27FC236}">
                <a16:creationId xmlns:a16="http://schemas.microsoft.com/office/drawing/2014/main" id="{70F040BC-7DB8-CE3D-7F08-A987CC786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1318335"/>
            <a:ext cx="925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>
                <a:solidFill>
                  <a:srgbClr val="000000"/>
                </a:solidFill>
              </a:rPr>
              <a:t>Il </a:t>
            </a:r>
            <a:r>
              <a:rPr lang="en-US" altLang="it-IT" sz="2000" b="1" u="sng" dirty="0" err="1">
                <a:solidFill>
                  <a:srgbClr val="000000"/>
                </a:solidFill>
              </a:rPr>
              <a:t>mito</a:t>
            </a:r>
            <a:r>
              <a:rPr lang="en-US" altLang="it-IT" sz="2000" b="1" u="sng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916A950-D2D3-F63C-3B8C-0A7721E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4" y="890474"/>
            <a:ext cx="10978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/>
              <a:t>La </a:t>
            </a:r>
            <a:r>
              <a:rPr lang="en-US" altLang="it-IT" sz="2000" b="1" u="sng" dirty="0" err="1"/>
              <a:t>realtà</a:t>
            </a:r>
            <a:endParaRPr lang="en-US" altLang="it-IT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AF57C423-FABC-44B3-B21C-241276205830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A8F6E0E9-076D-7CEA-61D5-14F8F89A72BB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15B5BF9A-A804-3E07-FC7F-0669D5E2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809500B9-CC09-B29B-C1BF-3B99F0A21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55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39552" y="18497"/>
            <a:ext cx="8283575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Discutiamo alcuni miti  che riguardano la carta: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3)  La produzione di carta è nociva per l’ ambiente</a:t>
            </a:r>
          </a:p>
        </p:txBody>
      </p:sp>
      <p:sp>
        <p:nvSpPr>
          <p:cNvPr id="65543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1254F-4F5D-4104-A847-2290226699A7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877698" y="1363392"/>
            <a:ext cx="6335712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La carta è uno dei pochi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prodotti sostenibili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</a:p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L'industria della carta ha notevolmente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ridotto il proprio 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impatto ambientale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negli ultimi 10 anni.</a:t>
            </a:r>
          </a:p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 prodotti di carta tengono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immagazzinata la CO2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 </a:t>
            </a:r>
            <a:endParaRPr lang="en-US" sz="2000" dirty="0">
              <a:solidFill>
                <a:srgbClr val="00579F"/>
              </a:solidFill>
              <a:latin typeface="+mn-lt"/>
              <a:cs typeface="+mn-cs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59627" y="1787667"/>
            <a:ext cx="1937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produzione </a:t>
            </a:r>
            <a:b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carta è nociva </a:t>
            </a:r>
            <a:b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l’ambiente </a:t>
            </a:r>
          </a:p>
        </p:txBody>
      </p:sp>
      <p:sp>
        <p:nvSpPr>
          <p:cNvPr id="7" name="Rettangolo 6"/>
          <p:cNvSpPr/>
          <p:nvPr/>
        </p:nvSpPr>
        <p:spPr>
          <a:xfrm>
            <a:off x="2671287" y="2576424"/>
            <a:ext cx="6443662" cy="37702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 u="sng" dirty="0" err="1">
                <a:latin typeface="+mn-lt"/>
                <a:cs typeface="+mn-cs"/>
              </a:rPr>
              <a:t>Commenti</a:t>
            </a:r>
            <a:r>
              <a:rPr lang="en-US" sz="2000" b="1" u="sng" dirty="0">
                <a:latin typeface="+mn-lt"/>
                <a:cs typeface="+mn-cs"/>
              </a:rPr>
              <a:t>:</a:t>
            </a:r>
            <a:endParaRPr lang="en-US" sz="2000" dirty="0">
              <a:latin typeface="+mn-lt"/>
              <a:cs typeface="+mn-cs"/>
            </a:endParaRPr>
          </a:p>
          <a:p>
            <a:pPr marL="742950" lvl="1" indent="-204788"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La carta vanta eccezionali credenziali ambientali: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è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naturale, biodegradabile, riciclabile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, proviene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da una risorsa infinitamente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rinnovabile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ed è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prodotta in modo sostenibile.</a:t>
            </a:r>
          </a:p>
          <a:p>
            <a:pPr marL="742950" lvl="1" indent="-204788"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Attraverso il processo della natura, la fotosintesi,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gli alberi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catturano e immagazzinano miliardi di tonnellate di carbonio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, giorno dopo giorno.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Il carbonio catturato dalle foreste viene successivamente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immagazzinato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nei prodotti di legno e derivati come la carta, e lo stoccaggio del carbonio viene ulteriormente prolungato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riciclando la carta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</a:p>
          <a:p>
            <a:pPr marL="742950" lvl="1" indent="-204788"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Mentre la produzione di carta è aumentata costantemente negli ultimi 10 anni,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gli impatti ambientali sono diminuiti.</a:t>
            </a:r>
            <a:endParaRPr lang="it-IT" sz="2000" b="1" dirty="0">
              <a:latin typeface="+mn-lt"/>
              <a:cs typeface="+mn-cs"/>
            </a:endParaRPr>
          </a:p>
        </p:txBody>
      </p:sp>
      <p:pic>
        <p:nvPicPr>
          <p:cNvPr id="2050" name="Picture 2" descr="http://www.acquaportal.it/Articoli/Tecnica/anidride_carbonica/images/Fotosintes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6166"/>
          <a:stretch>
            <a:fillRect/>
          </a:stretch>
        </p:blipFill>
        <p:spPr bwMode="auto">
          <a:xfrm>
            <a:off x="90488" y="3357563"/>
            <a:ext cx="304165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>
            <a:spLocks noChangeArrowheads="1"/>
          </p:cNvSpPr>
          <p:nvPr/>
        </p:nvSpPr>
        <p:spPr bwMode="auto">
          <a:xfrm rot="4007540">
            <a:off x="767556" y="3740944"/>
            <a:ext cx="688975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00FF"/>
                </a:solidFill>
              </a:rPr>
              <a:t>LIGHT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112838" y="5257800"/>
            <a:ext cx="1011237" cy="393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latin typeface="+mn-lt"/>
                <a:cs typeface="+mn-cs"/>
              </a:rPr>
              <a:t>SUGARS →</a:t>
            </a:r>
            <a:br>
              <a:rPr lang="it-IT" sz="1400" b="1" dirty="0">
                <a:latin typeface="+mn-lt"/>
                <a:cs typeface="+mn-cs"/>
              </a:rPr>
            </a:br>
            <a:r>
              <a:rPr lang="it-IT" sz="1400" b="1" dirty="0">
                <a:latin typeface="+mn-lt"/>
                <a:cs typeface="+mn-cs"/>
              </a:rPr>
              <a:t>WOOD</a:t>
            </a:r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05AB80DD-01F2-2BA2-1AD8-59F8A51F7AA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457EF-3A55-4D76-A3E2-CE86A92307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6" name="Segnaposto numero diapositiva 8">
            <a:extLst>
              <a:ext uri="{FF2B5EF4-FFF2-40B4-BE49-F238E27FC236}">
                <a16:creationId xmlns:a16="http://schemas.microsoft.com/office/drawing/2014/main" id="{0EF3EF4D-E02C-EC28-701C-359B719B396D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04A01-AFFB-4E54-B51F-81894D657224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7" name="Segnaposto numero diapositiva 8">
            <a:extLst>
              <a:ext uri="{FF2B5EF4-FFF2-40B4-BE49-F238E27FC236}">
                <a16:creationId xmlns:a16="http://schemas.microsoft.com/office/drawing/2014/main" id="{6CFBCA2B-306B-360C-7CDA-914C7D4602D4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8" name="Segnaposto numero diapositiva 8">
            <a:extLst>
              <a:ext uri="{FF2B5EF4-FFF2-40B4-BE49-F238E27FC236}">
                <a16:creationId xmlns:a16="http://schemas.microsoft.com/office/drawing/2014/main" id="{D6BDEF53-FFD2-4E74-E0B9-51667A833A4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9" name="Segnaposto numero diapositiva 8">
            <a:extLst>
              <a:ext uri="{FF2B5EF4-FFF2-40B4-BE49-F238E27FC236}">
                <a16:creationId xmlns:a16="http://schemas.microsoft.com/office/drawing/2014/main" id="{A756896E-00B3-57A4-ABFD-4816420AA700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F09B995-853D-9145-F524-6896F4D8C827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C5846555-BFFF-FE87-3E1A-A27009B4A7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egnaposto numero diapositiva 1">
            <a:extLst>
              <a:ext uri="{FF2B5EF4-FFF2-40B4-BE49-F238E27FC236}">
                <a16:creationId xmlns:a16="http://schemas.microsoft.com/office/drawing/2014/main" id="{F8D0D108-ED47-82FC-C76C-0E72D9B6CE9A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24</a:t>
            </a:fld>
            <a:endParaRPr lang="it-IT" dirty="0"/>
          </a:p>
        </p:txBody>
      </p:sp>
      <p:sp>
        <p:nvSpPr>
          <p:cNvPr id="8" name="Rettangolo 10">
            <a:extLst>
              <a:ext uri="{FF2B5EF4-FFF2-40B4-BE49-F238E27FC236}">
                <a16:creationId xmlns:a16="http://schemas.microsoft.com/office/drawing/2014/main" id="{E2BCB62E-FA59-F4A4-69C0-670A56BF1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1438"/>
            <a:ext cx="925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>
                <a:solidFill>
                  <a:srgbClr val="000000"/>
                </a:solidFill>
              </a:rPr>
              <a:t>Il </a:t>
            </a:r>
            <a:r>
              <a:rPr lang="en-US" altLang="it-IT" sz="2000" b="1" u="sng" dirty="0" err="1">
                <a:solidFill>
                  <a:srgbClr val="000000"/>
                </a:solidFill>
              </a:rPr>
              <a:t>mito</a:t>
            </a:r>
            <a:r>
              <a:rPr lang="en-US" altLang="it-IT" sz="2000" b="1" u="sng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6D9BEAC-3DCE-7C90-901E-62F47FA6B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48" y="948143"/>
            <a:ext cx="10978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/>
              <a:t>La </a:t>
            </a:r>
            <a:r>
              <a:rPr lang="en-US" altLang="it-IT" sz="2000" b="1" u="sng" dirty="0" err="1"/>
              <a:t>realtà</a:t>
            </a:r>
            <a:endParaRPr lang="en-US" altLang="it-IT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3" grpId="0" animBg="1"/>
      <p:bldP spid="4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6FFAF64-2E27-59E6-D715-33951280E8C8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3" name="Rectangle 12">
              <a:extLst>
                <a:ext uri="{FF2B5EF4-FFF2-40B4-BE49-F238E27FC236}">
                  <a16:creationId xmlns:a16="http://schemas.microsoft.com/office/drawing/2014/main" id="{4F8BF0E5-E023-343A-40C3-609D28E0FCAE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0B47CA-4B38-F984-52E7-241E976C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3">
            <a:extLst>
              <a:ext uri="{FF2B5EF4-FFF2-40B4-BE49-F238E27FC236}">
                <a16:creationId xmlns:a16="http://schemas.microsoft.com/office/drawing/2014/main" id="{FFED5ACD-15DA-6193-72D0-98E93081B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55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20713" y="-4859"/>
            <a:ext cx="7351712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Discutiamo alcuni miti  che riguardano la carta:</a:t>
            </a:r>
          </a:p>
          <a:p>
            <a:pPr eaLnBrk="1" fontAlgn="b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     4) TUTTA la carta deve essere riciclata</a:t>
            </a:r>
          </a:p>
        </p:txBody>
      </p:sp>
      <p:sp>
        <p:nvSpPr>
          <p:cNvPr id="67591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F1D48A-8E12-495C-A65C-D9C994E16342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700337" y="1394646"/>
            <a:ext cx="6192838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L'Europa è il leader mondiale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nel riciclaggio della carta.</a:t>
            </a:r>
          </a:p>
          <a:p>
            <a:pPr eaLnBrk="1" fontAlgn="b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Per mantenere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attivo il processo di riciclaggio,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sono necessarie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fibre fresche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  <a:endParaRPr lang="en-US" sz="2000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50825" y="1760569"/>
            <a:ext cx="170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Tutta la carta </a:t>
            </a:r>
            <a:b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dovrebbe</a:t>
            </a:r>
            <a:b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venire riciclata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28093" y="2410024"/>
            <a:ext cx="6678613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b="1" u="sng" dirty="0" err="1">
                <a:latin typeface="+mn-lt"/>
                <a:cs typeface="+mn-cs"/>
              </a:rPr>
              <a:t>Commenti</a:t>
            </a:r>
            <a:r>
              <a:rPr lang="en-US" sz="2000" b="1" u="sng" dirty="0">
                <a:latin typeface="+mn-lt"/>
                <a:cs typeface="+mn-cs"/>
              </a:rPr>
              <a:t>:</a:t>
            </a:r>
            <a:endParaRPr lang="en-US" sz="2000" dirty="0">
              <a:latin typeface="+mn-lt"/>
              <a:cs typeface="+mn-cs"/>
            </a:endParaRPr>
          </a:p>
          <a:p>
            <a:pPr marL="342900" indent="-342900" eaLnBrk="1" fontAlgn="b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La carta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è il materiale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più riciclato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in Europa .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In Europa, il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74% della carta (87% in Italia!)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viene raccolto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per il riciclaggio.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Il tasso di riciclaggio è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aumentato del 30%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negli ultimi 20 anni.</a:t>
            </a:r>
          </a:p>
          <a:p>
            <a:pPr marL="342900" indent="-342900" eaLnBrk="1" fontAlgn="b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Anno dopo anno i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tassi di riciclo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della carta continuano ad aumentare e quando le fibre non possono più essere utilizzate possono essere convertite in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energia rinnovabile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o verde.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Si stima che possa essere riutilizzato in media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da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quattro a otto volte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</a:p>
          <a:p>
            <a:pPr marL="342900" indent="-342900" eaLnBrk="1" fontAlgn="b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Alcuni tipi di carta, a causa del loro utilizzo finale,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devono offrire caratteristiche che possono essere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meglio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fornite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dalla fibra vergine.</a:t>
            </a:r>
          </a:p>
        </p:txBody>
      </p:sp>
      <p:pic>
        <p:nvPicPr>
          <p:cNvPr id="5122" name="Picture 2" descr="http://osd.wednet.edu/media/pagefiles/1071.mixed_paper_sign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158" r="49953" b="-9158"/>
          <a:stretch>
            <a:fillRect/>
          </a:stretch>
        </p:blipFill>
        <p:spPr bwMode="auto">
          <a:xfrm>
            <a:off x="119063" y="2781300"/>
            <a:ext cx="2255837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D9690D7A-A88C-82C8-5C4D-F4EFC48E311B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1254F-4F5D-4104-A847-2290226699A7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E12D76D-63AD-5419-8F30-919239E3EF0A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457EF-3A55-4D76-A3E2-CE86A92307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3A138C87-78DA-9C54-3F3B-1AE0A0F01B8E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04A01-AFFB-4E54-B51F-81894D657224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6" name="Segnaposto numero diapositiva 8">
            <a:extLst>
              <a:ext uri="{FF2B5EF4-FFF2-40B4-BE49-F238E27FC236}">
                <a16:creationId xmlns:a16="http://schemas.microsoft.com/office/drawing/2014/main" id="{26505E85-2789-1D03-7E17-F34C7A5DB89E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7" name="Segnaposto numero diapositiva 8">
            <a:extLst>
              <a:ext uri="{FF2B5EF4-FFF2-40B4-BE49-F238E27FC236}">
                <a16:creationId xmlns:a16="http://schemas.microsoft.com/office/drawing/2014/main" id="{B60758BF-CAB1-D1BC-644F-331C85A626AA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8" name="Segnaposto numero diapositiva 8">
            <a:extLst>
              <a:ext uri="{FF2B5EF4-FFF2-40B4-BE49-F238E27FC236}">
                <a16:creationId xmlns:a16="http://schemas.microsoft.com/office/drawing/2014/main" id="{972461EF-7992-F3BC-7384-0898B32CF276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776176FE-5E2F-84F7-4E95-95A9AAA358B8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12D02F78-15F4-820F-7F2A-283424A3E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egnaposto numero diapositiva 1">
            <a:extLst>
              <a:ext uri="{FF2B5EF4-FFF2-40B4-BE49-F238E27FC236}">
                <a16:creationId xmlns:a16="http://schemas.microsoft.com/office/drawing/2014/main" id="{CF9A749A-89A2-BCB9-BBFF-FCB1C1A38376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25</a:t>
            </a:fld>
            <a:endParaRPr lang="it-IT" dirty="0"/>
          </a:p>
        </p:txBody>
      </p:sp>
      <p:sp>
        <p:nvSpPr>
          <p:cNvPr id="8" name="Rettangolo 10">
            <a:extLst>
              <a:ext uri="{FF2B5EF4-FFF2-40B4-BE49-F238E27FC236}">
                <a16:creationId xmlns:a16="http://schemas.microsoft.com/office/drawing/2014/main" id="{B82DFCA6-6476-E8E0-9B08-7A243026A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1438"/>
            <a:ext cx="925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>
                <a:solidFill>
                  <a:srgbClr val="000000"/>
                </a:solidFill>
              </a:rPr>
              <a:t>Il </a:t>
            </a:r>
            <a:r>
              <a:rPr lang="en-US" altLang="it-IT" sz="2000" b="1" u="sng" dirty="0" err="1">
                <a:solidFill>
                  <a:srgbClr val="000000"/>
                </a:solidFill>
              </a:rPr>
              <a:t>mito</a:t>
            </a:r>
            <a:r>
              <a:rPr lang="en-US" altLang="it-IT" sz="2000" b="1" u="sng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31D72CB-E458-62FC-21BF-E868FD905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019" y="994536"/>
            <a:ext cx="10978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/>
              <a:t>La </a:t>
            </a:r>
            <a:r>
              <a:rPr lang="en-US" altLang="it-IT" sz="2000" b="1" u="sng" dirty="0" err="1"/>
              <a:t>realtà</a:t>
            </a:r>
            <a:endParaRPr lang="en-US" altLang="it-IT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D6286F76-E0A0-819F-B5B8-933E48882590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88CB359F-8A20-B26E-CC7B-811D45440141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141545E-6B9F-14D3-A886-1521C8E66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CA36133E-E721-32D5-C73A-8A6749E10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55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37405" y="22102"/>
            <a:ext cx="8755062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  <a:t> </a:t>
            </a: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Discutiamo alcuni miti  che riguardano la carta:</a:t>
            </a:r>
            <a:b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   5) La produzione di carta utilizza troppa energia</a:t>
            </a:r>
          </a:p>
        </p:txBody>
      </p:sp>
      <p:sp>
        <p:nvSpPr>
          <p:cNvPr id="69639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474B7E-9F8A-4DDB-AD1F-4841EDAE2D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411760" y="1223485"/>
            <a:ext cx="61214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L'industria della carta ha notevolmente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ridotto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il proprio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fabbisogno energetico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</a:p>
          <a:p>
            <a: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Già oggi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il 58% dell'energia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utilizzata dall'industria cartaria europea è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bioenergia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o energia rinnovabile.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36525" y="1806575"/>
            <a:ext cx="18330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produzione </a:t>
            </a:r>
            <a:b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della Carta usa </a:t>
            </a:r>
            <a:b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troppa energia</a:t>
            </a:r>
          </a:p>
        </p:txBody>
      </p:sp>
      <p:sp>
        <p:nvSpPr>
          <p:cNvPr id="3" name="Rettangolo 2"/>
          <p:cNvSpPr/>
          <p:nvPr/>
        </p:nvSpPr>
        <p:spPr>
          <a:xfrm>
            <a:off x="2184400" y="2481728"/>
            <a:ext cx="696595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cs typeface="+mn-cs"/>
              </a:rPr>
              <a:t>   </a:t>
            </a:r>
            <a:r>
              <a:rPr lang="en-US" sz="2000" b="1" u="sng" dirty="0" err="1">
                <a:latin typeface="+mn-lt"/>
                <a:cs typeface="+mn-cs"/>
              </a:rPr>
              <a:t>Commenti</a:t>
            </a:r>
            <a:r>
              <a:rPr lang="en-US" sz="2000" b="1" u="sng" dirty="0">
                <a:latin typeface="+mn-lt"/>
                <a:cs typeface="+mn-cs"/>
              </a:rPr>
              <a:t>:</a:t>
            </a:r>
            <a:endParaRPr lang="en-US" sz="2000" dirty="0">
              <a:latin typeface="+mn-lt"/>
              <a:cs typeface="+mn-cs"/>
            </a:endParaRPr>
          </a:p>
          <a:p>
            <a:pPr marL="342900" indent="-160338" eaLnBrk="1" fontAlgn="b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L'energia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è necessaria per tutte le produzioni industriali. Naturalmente anche l'industria della carta ha bisogno di energia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per far funzionare le sue macchine e per asciugare la carta.</a:t>
            </a:r>
          </a:p>
          <a:p>
            <a:pPr marL="342900" indent="-160338" eaLnBrk="1" fontAlgn="b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Già oggi più della metà dell'energia utilizzata dall'industria cartaria europea proviene da fonti energetiche rinnovabili.</a:t>
            </a:r>
          </a:p>
          <a:p>
            <a:pPr marL="342900" indent="-160338" eaLnBrk="1" fontAlgn="b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Per produrre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200 kg di carta,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che corrisponde all'incirca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al consumo pro capite annuo in Europa,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sono necessari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circa 500 kWh di energia. 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L’utilizzo pro capite di carta Tissue è di circa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15 kg/anno. 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L'energia utilizzata per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il Tissue in un anno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equivale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all'energia consumata da una famiglia tipica che lascia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le proprie apparecchiature elettroniche in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stand-by in un mese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!</a:t>
            </a:r>
            <a:endParaRPr lang="it-IT" sz="19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6146" name="Picture 2" descr="http://www.bristolwood.net/wp-content/uploads/2010/08/driving-towards-wind-generator-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5" t="26155" r="3754" b="13760"/>
          <a:stretch>
            <a:fillRect/>
          </a:stretch>
        </p:blipFill>
        <p:spPr bwMode="auto">
          <a:xfrm>
            <a:off x="107950" y="2924175"/>
            <a:ext cx="22129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8A877F4F-36CC-64A1-4967-FFE5FFCB6305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F1D48A-8E12-495C-A65C-D9C994E16342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F9ACA9A-D097-FBCD-55AC-A988E5D7623E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1254F-4F5D-4104-A847-2290226699A7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E146A9D1-FE81-6EAF-4ACC-B20B04F2A95B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457EF-3A55-4D76-A3E2-CE86A92307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6" name="Segnaposto numero diapositiva 8">
            <a:extLst>
              <a:ext uri="{FF2B5EF4-FFF2-40B4-BE49-F238E27FC236}">
                <a16:creationId xmlns:a16="http://schemas.microsoft.com/office/drawing/2014/main" id="{86558A24-4A05-3474-F949-EE9404BF1C16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04A01-AFFB-4E54-B51F-81894D657224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7" name="Segnaposto numero diapositiva 8">
            <a:extLst>
              <a:ext uri="{FF2B5EF4-FFF2-40B4-BE49-F238E27FC236}">
                <a16:creationId xmlns:a16="http://schemas.microsoft.com/office/drawing/2014/main" id="{9E36D0DB-69CF-43FE-1182-7B1033789DC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8" name="Segnaposto numero diapositiva 8">
            <a:extLst>
              <a:ext uri="{FF2B5EF4-FFF2-40B4-BE49-F238E27FC236}">
                <a16:creationId xmlns:a16="http://schemas.microsoft.com/office/drawing/2014/main" id="{4AD50DF1-9E3D-6F55-EE21-76226B28388A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9" name="Segnaposto numero diapositiva 8">
            <a:extLst>
              <a:ext uri="{FF2B5EF4-FFF2-40B4-BE49-F238E27FC236}">
                <a16:creationId xmlns:a16="http://schemas.microsoft.com/office/drawing/2014/main" id="{43D61BB1-C1AD-1FF3-4394-C6529CABBB68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D52EB3D6-9A70-8CDC-7860-D99D34950A30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2A31AE3F-0D61-35AE-7DBD-8BFC41840E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egnaposto numero diapositiva 1">
            <a:extLst>
              <a:ext uri="{FF2B5EF4-FFF2-40B4-BE49-F238E27FC236}">
                <a16:creationId xmlns:a16="http://schemas.microsoft.com/office/drawing/2014/main" id="{3987FAE7-BC3C-1E9D-1DFE-9502C2C419A4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8" name="Rettangolo 10">
            <a:extLst>
              <a:ext uri="{FF2B5EF4-FFF2-40B4-BE49-F238E27FC236}">
                <a16:creationId xmlns:a16="http://schemas.microsoft.com/office/drawing/2014/main" id="{75BE14D3-E9A1-AAD0-F01C-40D16416C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1438"/>
            <a:ext cx="925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>
                <a:solidFill>
                  <a:srgbClr val="000000"/>
                </a:solidFill>
              </a:rPr>
              <a:t>Il </a:t>
            </a:r>
            <a:r>
              <a:rPr lang="en-US" altLang="it-IT" sz="2000" b="1" u="sng" dirty="0" err="1">
                <a:solidFill>
                  <a:srgbClr val="000000"/>
                </a:solidFill>
              </a:rPr>
              <a:t>mito</a:t>
            </a:r>
            <a:r>
              <a:rPr lang="en-US" altLang="it-IT" sz="2000" b="1" u="sng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F5D128F-C20D-CA81-538A-E6DC045C5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812674"/>
            <a:ext cx="10978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/>
              <a:t>La </a:t>
            </a:r>
            <a:r>
              <a:rPr lang="en-US" altLang="it-IT" sz="2000" b="1" u="sng" dirty="0" err="1"/>
              <a:t>realtà</a:t>
            </a:r>
            <a:endParaRPr lang="en-US" altLang="it-IT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>
            <a:extLst>
              <a:ext uri="{FF2B5EF4-FFF2-40B4-BE49-F238E27FC236}">
                <a16:creationId xmlns:a16="http://schemas.microsoft.com/office/drawing/2014/main" id="{56AC394E-E5A1-3F5D-70F6-9F4F7B0F8AC4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D05C147C-984E-2778-38F9-B8CFE1068363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D115025F-5CEB-ECE1-181B-98553A4EC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3">
            <a:extLst>
              <a:ext uri="{FF2B5EF4-FFF2-40B4-BE49-F238E27FC236}">
                <a16:creationId xmlns:a16="http://schemas.microsoft.com/office/drawing/2014/main" id="{610E93E5-709A-8C36-FE81-B147FFB4F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55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805906" y="22760"/>
            <a:ext cx="7272337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Discutiamo alcuni miti  che riguardano la carta: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6)  La produzione di Carta è nociva per il clima  </a:t>
            </a:r>
          </a:p>
        </p:txBody>
      </p:sp>
      <p:sp>
        <p:nvSpPr>
          <p:cNvPr id="71687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529A3C-3DE6-480F-B974-96F7AA0B2AFD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36525" y="1535134"/>
            <a:ext cx="2115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produzione </a:t>
            </a:r>
            <a:b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carta è</a:t>
            </a:r>
            <a:b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nociva per il clima</a:t>
            </a:r>
          </a:p>
        </p:txBody>
      </p:sp>
      <p:sp>
        <p:nvSpPr>
          <p:cNvPr id="3" name="Rettangolo 2"/>
          <p:cNvSpPr/>
          <p:nvPr/>
        </p:nvSpPr>
        <p:spPr>
          <a:xfrm>
            <a:off x="1841500" y="2729849"/>
            <a:ext cx="7308850" cy="35240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163513"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 u="sng" dirty="0" err="1">
                <a:latin typeface="+mn-lt"/>
                <a:cs typeface="+mn-cs"/>
              </a:rPr>
              <a:t>Commenti</a:t>
            </a:r>
            <a:r>
              <a:rPr lang="en-US" sz="2000" b="1" u="sng" dirty="0">
                <a:latin typeface="+mn-lt"/>
                <a:cs typeface="+mn-cs"/>
              </a:rPr>
              <a:t>:</a:t>
            </a:r>
            <a:endParaRPr lang="en-US" sz="2000" dirty="0">
              <a:latin typeface="+mn-lt"/>
              <a:cs typeface="+mn-cs"/>
            </a:endParaRPr>
          </a:p>
          <a:p>
            <a:pPr marL="342900" indent="-163513"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La principale fonte di materia prima per la carta - gli alberi –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sono un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enorme deposito di carbonio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e il principale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assorbitore 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di CO2 dall'atmosfera.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I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giovani alberi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sono molto più efficienti nell'assorbire il carbonio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rispetto alle vecchie foreste.</a:t>
            </a:r>
          </a:p>
          <a:p>
            <a:pPr marL="342900" indent="-163513"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Gli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alberi maturi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assorbono il carbonio più lentamente man mano che invecchiano. Per massimizzare lo stoccaggio del carbonio abbiamo bisogno di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foreste giovani e sane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in cui gli alberi vengano </a:t>
            </a:r>
            <a:b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regolarmente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tagliati, ripiantati e fatti ricrescere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</a:p>
          <a:p>
            <a:pPr marL="342900" indent="-163513"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La carta continua inoltre a immagazzinare carbonio per tutta la sua vita. Tuttavia, durante la produzione di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200 kg di carta 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vengono emessi circa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160 kg di CO2</a:t>
            </a:r>
            <a:r>
              <a:rPr lang="it-IT" sz="2000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, pari alla quantità emessa da un'auto tipica su 1.000 km. </a:t>
            </a: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15 Kg di Carta Tissue all'anno equivalgono a 75 Km.</a:t>
            </a:r>
            <a:endParaRPr lang="en-US" sz="2000" b="1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34925" y="4149080"/>
            <a:ext cx="2016125" cy="93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anno </a:t>
            </a:r>
            <a:r>
              <a:rPr lang="it-IT" altLang="it-IT" sz="1800" b="1" dirty="0"/>
              <a:t>di Tissue</a:t>
            </a:r>
            <a:br>
              <a:rPr lang="it-IT" altLang="it-IT" sz="1800" b="1" dirty="0"/>
            </a:br>
            <a:r>
              <a:rPr lang="it-IT" altLang="it-IT" sz="1800" b="1" dirty="0"/>
              <a:t>(≈ 15 KG)</a:t>
            </a:r>
            <a:br>
              <a:rPr lang="it-IT" altLang="it-IT" sz="1800" b="1" dirty="0"/>
            </a:br>
            <a:br>
              <a:rPr lang="it-IT" altLang="it-IT" sz="1800" b="1" dirty="0"/>
            </a:br>
            <a:r>
              <a:rPr lang="it-IT" altLang="it-IT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Km </a:t>
            </a:r>
            <a:r>
              <a:rPr lang="it-IT" altLang="it-IT" sz="1800" b="1" dirty="0"/>
              <a:t>in auto </a:t>
            </a:r>
          </a:p>
        </p:txBody>
      </p:sp>
      <p:pic>
        <p:nvPicPr>
          <p:cNvPr id="7172" name="Picture 4" descr="http://www.dreamstime.com/cartoon-car-thumb21975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1" b="18771"/>
          <a:stretch>
            <a:fillRect/>
          </a:stretch>
        </p:blipFill>
        <p:spPr bwMode="auto">
          <a:xfrm>
            <a:off x="69850" y="5157192"/>
            <a:ext cx="205422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1 6"/>
          <p:cNvCxnSpPr/>
          <p:nvPr/>
        </p:nvCxnSpPr>
        <p:spPr>
          <a:xfrm>
            <a:off x="893763" y="4708525"/>
            <a:ext cx="250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895350" y="4618038"/>
            <a:ext cx="250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www.vanderwindt.com/site/images/1500/hygiene-papi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t="8333" r="13379" b="3667"/>
          <a:stretch>
            <a:fillRect/>
          </a:stretch>
        </p:blipFill>
        <p:spPr bwMode="auto">
          <a:xfrm>
            <a:off x="-36513" y="2592388"/>
            <a:ext cx="20923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8">
            <a:extLst>
              <a:ext uri="{FF2B5EF4-FFF2-40B4-BE49-F238E27FC236}">
                <a16:creationId xmlns:a16="http://schemas.microsoft.com/office/drawing/2014/main" id="{EE9776E0-D535-9A8B-419D-72FF145BF71E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F1D48A-8E12-495C-A65C-D9C994E16342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4EE085D3-F0A0-2981-C02C-729546075FCD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1254F-4F5D-4104-A847-2290226699A7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DF1CAE75-1957-F8E1-AC68-CA8357FAD018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457EF-3A55-4D76-A3E2-CE86A92307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8F6E526-3EF3-225B-7F73-8910EDBBCFBB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04A01-AFFB-4E54-B51F-81894D657224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AA642AF0-CA1A-20DF-B92C-98E5B2D6210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6" name="Segnaposto numero diapositiva 8">
            <a:extLst>
              <a:ext uri="{FF2B5EF4-FFF2-40B4-BE49-F238E27FC236}">
                <a16:creationId xmlns:a16="http://schemas.microsoft.com/office/drawing/2014/main" id="{EC660AB3-8E1C-5F08-264C-29E834193B42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7" name="Segnaposto numero diapositiva 8">
            <a:extLst>
              <a:ext uri="{FF2B5EF4-FFF2-40B4-BE49-F238E27FC236}">
                <a16:creationId xmlns:a16="http://schemas.microsoft.com/office/drawing/2014/main" id="{A16A99AB-5F86-1216-446A-B062DB1D766F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C9141821-6078-250F-87C0-F55D6C60EF0B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3A070E39-C648-68BA-006E-FE100EDF63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egnaposto numero diapositiva 1">
            <a:extLst>
              <a:ext uri="{FF2B5EF4-FFF2-40B4-BE49-F238E27FC236}">
                <a16:creationId xmlns:a16="http://schemas.microsoft.com/office/drawing/2014/main" id="{2D7A98A0-3142-2B11-4390-DF5FA880B538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8" name="Rettangolo 10">
            <a:extLst>
              <a:ext uri="{FF2B5EF4-FFF2-40B4-BE49-F238E27FC236}">
                <a16:creationId xmlns:a16="http://schemas.microsoft.com/office/drawing/2014/main" id="{1B8C9F4A-43C0-AFFF-C639-9A3F06B6A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85" y="1087119"/>
            <a:ext cx="925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>
                <a:solidFill>
                  <a:srgbClr val="000000"/>
                </a:solidFill>
              </a:rPr>
              <a:t>Il </a:t>
            </a:r>
            <a:r>
              <a:rPr lang="en-US" altLang="it-IT" sz="2000" b="1" u="sng" dirty="0" err="1">
                <a:solidFill>
                  <a:srgbClr val="000000"/>
                </a:solidFill>
              </a:rPr>
              <a:t>mito</a:t>
            </a:r>
            <a:r>
              <a:rPr lang="en-US" altLang="it-IT" sz="2000" b="1" u="sng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0EF7D85-0950-8FDD-CE54-132E651A5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595" y="915333"/>
            <a:ext cx="10978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it-IT" sz="2000" b="1" u="sng" dirty="0"/>
              <a:t>La </a:t>
            </a:r>
            <a:r>
              <a:rPr lang="en-US" altLang="it-IT" sz="2000" b="1" u="sng" dirty="0" err="1"/>
              <a:t>realtà</a:t>
            </a:r>
            <a:endParaRPr lang="en-US" altLang="it-IT" sz="2000" b="1" u="sng" dirty="0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5C3D0E9E-F3BE-3AA3-1EE6-E1CDA07B5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288F6F90-7BCA-7CD3-477B-31E434256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171" name="CasellaDiTesto 7170">
            <a:extLst>
              <a:ext uri="{FF2B5EF4-FFF2-40B4-BE49-F238E27FC236}">
                <a16:creationId xmlns:a16="http://schemas.microsoft.com/office/drawing/2014/main" id="{7E57F1B4-5561-1C8D-7E35-0D356A427769}"/>
              </a:ext>
            </a:extLst>
          </p:cNvPr>
          <p:cNvSpPr txBox="1"/>
          <p:nvPr/>
        </p:nvSpPr>
        <p:spPr>
          <a:xfrm>
            <a:off x="2180019" y="1315443"/>
            <a:ext cx="6804470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eaLnBrk="1" fontAlgn="b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 sz="200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defRPr>
            </a:lvl1pPr>
          </a:lstStyle>
          <a:p>
            <a:r>
              <a:rPr lang="it-IT" dirty="0" err="1"/>
              <a:t>ll</a:t>
            </a:r>
            <a:r>
              <a:rPr lang="it-IT" dirty="0"/>
              <a:t> </a:t>
            </a:r>
            <a:r>
              <a:rPr lang="it-IT" b="1" dirty="0"/>
              <a:t>Consiglio d’Europa </a:t>
            </a:r>
            <a:r>
              <a:rPr lang="it-IT" dirty="0"/>
              <a:t>ha riconosciuto i </a:t>
            </a:r>
            <a:r>
              <a:rPr lang="it-IT" b="1" dirty="0"/>
              <a:t>prodotti in legno </a:t>
            </a:r>
            <a:br>
              <a:rPr lang="it-IT" b="1" dirty="0"/>
            </a:br>
            <a:r>
              <a:rPr lang="it-IT" b="1" dirty="0"/>
              <a:t>come rispettosi del clima.</a:t>
            </a:r>
          </a:p>
          <a:p>
            <a:r>
              <a:rPr lang="it-IT" dirty="0"/>
              <a:t>L'industria della carta ha </a:t>
            </a:r>
            <a:r>
              <a:rPr lang="it-IT" b="1" dirty="0"/>
              <a:t>ridotto</a:t>
            </a:r>
            <a:r>
              <a:rPr lang="it-IT" dirty="0"/>
              <a:t> le sue emissioni di anidride carbonica.</a:t>
            </a:r>
          </a:p>
          <a:p>
            <a:r>
              <a:rPr lang="it-IT" dirty="0"/>
              <a:t>La gestione sostenibile delle foreste aiuta a </a:t>
            </a:r>
            <a:r>
              <a:rPr lang="it-IT" b="1" dirty="0"/>
              <a:t>ridurre </a:t>
            </a:r>
            <a:br>
              <a:rPr lang="it-IT" b="1" dirty="0"/>
            </a:br>
            <a:r>
              <a:rPr lang="it-IT" b="1" dirty="0"/>
              <a:t>le emissioni mondiali di anidride carbonica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717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0DAA73-CBEE-4D16-89E8-A032B2DE58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AB32E640-64DC-964C-262A-8F049F475A0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9CEF12B8-6702-7D79-EB17-19052569F62E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AEB376BE-76F5-95F0-3E94-0D042B5077F4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EC47027B-0BE9-E9F9-FBA1-154960916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numero diapositiva 1">
            <a:extLst>
              <a:ext uri="{FF2B5EF4-FFF2-40B4-BE49-F238E27FC236}">
                <a16:creationId xmlns:a16="http://schemas.microsoft.com/office/drawing/2014/main" id="{A6DC9364-34B5-DD5F-1CE6-3FFBFC25223F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28</a:t>
            </a:fld>
            <a:endParaRPr lang="it-IT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2977E0C-0EF7-5240-9618-EA642C3487C4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41D65CFE-6D1F-97F4-AE45-9F48AC7F18C2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AD6131B8-2201-C3D2-F727-BCA6DF275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2DCD5AE-6EF0-8A9B-21EF-1910A87E1594}"/>
              </a:ext>
            </a:extLst>
          </p:cNvPr>
          <p:cNvSpPr txBox="1"/>
          <p:nvPr/>
        </p:nvSpPr>
        <p:spPr>
          <a:xfrm>
            <a:off x="251521" y="154646"/>
            <a:ext cx="7813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In sintesi ALCUNI FATTI sulla sostenibilità dei prodotti di carta</a:t>
            </a:r>
            <a:endParaRPr lang="it-IT" sz="2400" dirty="0"/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BE8EE0CF-2122-9C50-49FF-0AAFC7CB0EB4}"/>
              </a:ext>
            </a:extLst>
          </p:cNvPr>
          <p:cNvGrpSpPr/>
          <p:nvPr/>
        </p:nvGrpSpPr>
        <p:grpSpPr>
          <a:xfrm>
            <a:off x="179513" y="961587"/>
            <a:ext cx="4328053" cy="1689747"/>
            <a:chOff x="179513" y="961587"/>
            <a:chExt cx="4328053" cy="1689747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20CA828-C1F4-EFCE-C466-439D06DD5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961587"/>
              <a:ext cx="1958155" cy="1689747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11013069-202C-E01B-4BF0-EA7D2B626445}"/>
                </a:ext>
              </a:extLst>
            </p:cNvPr>
            <p:cNvSpPr txBox="1"/>
            <p:nvPr/>
          </p:nvSpPr>
          <p:spPr>
            <a:xfrm>
              <a:off x="2152434" y="1103464"/>
              <a:ext cx="2355132" cy="1425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La Carta Tissue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è un settore sostenibile 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basato su materia prima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con un ciclo di crescita 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di 20 - 50 anni in 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foreste sostenibili</a:t>
              </a:r>
              <a:endParaRPr lang="it-IT" dirty="0"/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F2F17290-5321-2A92-A3C3-0A5FE583C9DD}"/>
              </a:ext>
            </a:extLst>
          </p:cNvPr>
          <p:cNvGrpSpPr/>
          <p:nvPr/>
        </p:nvGrpSpPr>
        <p:grpSpPr>
          <a:xfrm>
            <a:off x="472733" y="2820729"/>
            <a:ext cx="4112892" cy="1649632"/>
            <a:chOff x="472733" y="2820729"/>
            <a:chExt cx="4112892" cy="164963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67266EB-BD8B-733A-2BCF-23F5A966A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33" y="2820729"/>
              <a:ext cx="2011035" cy="1649632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080ED84-6C08-7581-2B27-7D168BC26F70}"/>
                </a:ext>
              </a:extLst>
            </p:cNvPr>
            <p:cNvSpPr txBox="1"/>
            <p:nvPr/>
          </p:nvSpPr>
          <p:spPr>
            <a:xfrm>
              <a:off x="2483768" y="2988485"/>
              <a:ext cx="2101857" cy="1425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Oltre l’80% della</a:t>
              </a:r>
              <a:b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cellulosa </a:t>
              </a: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utilizzata dal settore 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cartario Europeo è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certificata dai principali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sistemi </a:t>
              </a:r>
              <a: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FSC</a:t>
              </a: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e </a:t>
              </a:r>
              <a: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PEFC</a:t>
              </a: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  <a:endParaRPr lang="it-IT" dirty="0"/>
            </a:p>
          </p:txBody>
        </p:sp>
      </p:grpSp>
      <p:grpSp>
        <p:nvGrpSpPr>
          <p:cNvPr id="16384" name="Gruppo 16383">
            <a:extLst>
              <a:ext uri="{FF2B5EF4-FFF2-40B4-BE49-F238E27FC236}">
                <a16:creationId xmlns:a16="http://schemas.microsoft.com/office/drawing/2014/main" id="{EE91F308-500F-ACD7-38ED-6B02B858D26A}"/>
              </a:ext>
            </a:extLst>
          </p:cNvPr>
          <p:cNvGrpSpPr/>
          <p:nvPr/>
        </p:nvGrpSpPr>
        <p:grpSpPr>
          <a:xfrm>
            <a:off x="755576" y="4619575"/>
            <a:ext cx="4581801" cy="1698134"/>
            <a:chOff x="755576" y="4619575"/>
            <a:chExt cx="4581801" cy="1698134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A28278E-6B5E-C534-C01F-402CCBE1A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619575"/>
              <a:ext cx="2011034" cy="1689745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84836A7-8F09-BF4C-5EC5-39869AEBB4AA}"/>
                </a:ext>
              </a:extLst>
            </p:cNvPr>
            <p:cNvSpPr txBox="1"/>
            <p:nvPr/>
          </p:nvSpPr>
          <p:spPr>
            <a:xfrm>
              <a:off x="2780267" y="4670783"/>
              <a:ext cx="2557110" cy="1646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Gli alberi giocano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un ruolo fondamentale 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nel ridurre la CO2 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catturando 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e immagazzinando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Miliardi di tonnellate di </a:t>
              </a:r>
              <a:b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CO2 </a:t>
              </a:r>
              <a:r>
                <a:rPr lang="it-IT" sz="1800" b="0" i="0" dirty="0" err="1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spt</a:t>
              </a: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. mentre crescono   </a:t>
              </a:r>
              <a:endParaRPr lang="it-IT" dirty="0"/>
            </a:p>
          </p:txBody>
        </p:sp>
      </p:grpSp>
      <p:grpSp>
        <p:nvGrpSpPr>
          <p:cNvPr id="16385" name="Gruppo 16384">
            <a:extLst>
              <a:ext uri="{FF2B5EF4-FFF2-40B4-BE49-F238E27FC236}">
                <a16:creationId xmlns:a16="http://schemas.microsoft.com/office/drawing/2014/main" id="{096C4D4D-62B6-F133-FDB7-353DF949E7D2}"/>
              </a:ext>
            </a:extLst>
          </p:cNvPr>
          <p:cNvGrpSpPr/>
          <p:nvPr/>
        </p:nvGrpSpPr>
        <p:grpSpPr>
          <a:xfrm>
            <a:off x="4522332" y="964570"/>
            <a:ext cx="4588501" cy="1721084"/>
            <a:chOff x="4522332" y="964570"/>
            <a:chExt cx="4588501" cy="1721084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DB65176A-1538-BC8C-3347-939B1BA02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332" y="964570"/>
              <a:ext cx="1951538" cy="1689746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F5EB95BC-4ACF-FF89-08B7-832FB3132DD8}"/>
                </a:ext>
              </a:extLst>
            </p:cNvPr>
            <p:cNvSpPr txBox="1"/>
            <p:nvPr/>
          </p:nvSpPr>
          <p:spPr>
            <a:xfrm>
              <a:off x="6491205" y="1038600"/>
              <a:ext cx="2619628" cy="164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La sostenibilità va oltre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le materie prime,  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il settore è impegnato 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a ridurre il consumo di acqua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e di energia, sviluppando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un modello di business 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circolare.</a:t>
              </a:r>
              <a:endParaRPr lang="it-IT" dirty="0"/>
            </a:p>
          </p:txBody>
        </p:sp>
      </p:grpSp>
      <p:grpSp>
        <p:nvGrpSpPr>
          <p:cNvPr id="16386" name="Gruppo 16385">
            <a:extLst>
              <a:ext uri="{FF2B5EF4-FFF2-40B4-BE49-F238E27FC236}">
                <a16:creationId xmlns:a16="http://schemas.microsoft.com/office/drawing/2014/main" id="{24ABCB61-C205-A5D4-BEAE-D3851062BEDC}"/>
              </a:ext>
            </a:extLst>
          </p:cNvPr>
          <p:cNvGrpSpPr/>
          <p:nvPr/>
        </p:nvGrpSpPr>
        <p:grpSpPr>
          <a:xfrm>
            <a:off x="4818752" y="2700294"/>
            <a:ext cx="4051731" cy="1761316"/>
            <a:chOff x="4818752" y="2700294"/>
            <a:chExt cx="4051731" cy="1761316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F89D8D0F-CC7A-20ED-BDB7-FEAF28DD6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752" y="2742419"/>
              <a:ext cx="2011035" cy="1640581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8DD46DAA-0ACD-76BE-EB2B-0F2321B317C9}"/>
                </a:ext>
              </a:extLst>
            </p:cNvPr>
            <p:cNvSpPr txBox="1"/>
            <p:nvPr/>
          </p:nvSpPr>
          <p:spPr>
            <a:xfrm>
              <a:off x="6850378" y="2700294"/>
              <a:ext cx="2020105" cy="1761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Già oggi il 58% della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energia usata dal 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settore cartario 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deriva da biomassa 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rinnovabile e l’acqua 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necessaria per 1 ton 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di cellulosa è 5 volte </a:t>
              </a:r>
              <a:b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meno che nel 1970  </a:t>
              </a:r>
              <a:endParaRPr lang="it-IT" dirty="0"/>
            </a:p>
          </p:txBody>
        </p:sp>
      </p:grpSp>
      <p:grpSp>
        <p:nvGrpSpPr>
          <p:cNvPr id="16387" name="Gruppo 16386">
            <a:extLst>
              <a:ext uri="{FF2B5EF4-FFF2-40B4-BE49-F238E27FC236}">
                <a16:creationId xmlns:a16="http://schemas.microsoft.com/office/drawing/2014/main" id="{28AF0959-6E19-F591-262B-5C0F349B3929}"/>
              </a:ext>
            </a:extLst>
          </p:cNvPr>
          <p:cNvGrpSpPr/>
          <p:nvPr/>
        </p:nvGrpSpPr>
        <p:grpSpPr>
          <a:xfrm>
            <a:off x="5266202" y="4572812"/>
            <a:ext cx="3810789" cy="1640582"/>
            <a:chOff x="5266202" y="4572812"/>
            <a:chExt cx="3810789" cy="1640582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2B0A14B9-2C08-AC42-5034-921FA46F1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202" y="4572812"/>
              <a:ext cx="1914985" cy="1640582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08D13B94-37D7-E6A8-CBBC-B4D4646B683A}"/>
                </a:ext>
              </a:extLst>
            </p:cNvPr>
            <p:cNvSpPr txBox="1"/>
            <p:nvPr/>
          </p:nvSpPr>
          <p:spPr>
            <a:xfrm>
              <a:off x="7164288" y="4603462"/>
              <a:ext cx="1912703" cy="1505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Anche il packaging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diviene sempre più</a:t>
              </a:r>
              <a:b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sz="1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riciclabile</a:t>
              </a:r>
              <a: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it-IT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ed fa </a:t>
              </a:r>
              <a:br>
                <a:rPr lang="it-IT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un crescente uso</a:t>
              </a:r>
              <a:br>
                <a:rPr lang="it-IT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di materie prime</a:t>
              </a:r>
              <a:br>
                <a:rPr lang="it-IT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it-IT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riciclate</a:t>
              </a:r>
              <a:r>
                <a:rPr lang="it-IT" sz="1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 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9070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7BC6AB2-A8C4-4A88-CA4F-D76A04C2F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320480" cy="6109389"/>
          </a:xfrm>
          <a:prstGeom prst="rect">
            <a:avLst/>
          </a:prstGeom>
        </p:spPr>
      </p:pic>
      <p:sp>
        <p:nvSpPr>
          <p:cNvPr id="16391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0DAA73-CBEE-4D16-89E8-A032B2DE58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AB32E640-64DC-964C-262A-8F049F475A0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9CEF12B8-6702-7D79-EB17-19052569F62E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AEB376BE-76F5-95F0-3E94-0D042B5077F4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EC47027B-0BE9-E9F9-FBA1-154960916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numero diapositiva 1">
            <a:extLst>
              <a:ext uri="{FF2B5EF4-FFF2-40B4-BE49-F238E27FC236}">
                <a16:creationId xmlns:a16="http://schemas.microsoft.com/office/drawing/2014/main" id="{A6DC9364-34B5-DD5F-1CE6-3FFBFC25223F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29</a:t>
            </a:fld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E2364A-54EA-41DC-4C15-BC82EB47825E}"/>
              </a:ext>
            </a:extLst>
          </p:cNvPr>
          <p:cNvSpPr txBox="1"/>
          <p:nvPr/>
        </p:nvSpPr>
        <p:spPr>
          <a:xfrm>
            <a:off x="259412" y="1673815"/>
            <a:ext cx="41545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Cartoon Contest 2012,</a:t>
            </a:r>
            <a:br>
              <a:rPr lang="it-IT" sz="2800" dirty="0"/>
            </a:br>
            <a:r>
              <a:rPr lang="it-IT" sz="2800" dirty="0"/>
              <a:t>Opera vincitrice Accademia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E311138-3212-0480-D5C5-C74354B4FF6D}"/>
              </a:ext>
            </a:extLst>
          </p:cNvPr>
          <p:cNvSpPr txBox="1"/>
          <p:nvPr/>
        </p:nvSpPr>
        <p:spPr>
          <a:xfrm>
            <a:off x="259412" y="2643169"/>
            <a:ext cx="39569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Stefania Potito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Paper and Life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1BC0B5CA-70D0-D84A-D369-F48C6E5556AE}"/>
              </a:ext>
            </a:extLst>
          </p:cNvPr>
          <p:cNvSpPr/>
          <p:nvPr/>
        </p:nvSpPr>
        <p:spPr>
          <a:xfrm>
            <a:off x="6923002" y="77683"/>
            <a:ext cx="2185502" cy="6220346"/>
          </a:xfrm>
          <a:prstGeom prst="roundRect">
            <a:avLst>
              <a:gd name="adj" fmla="val 13879"/>
            </a:avLst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603EDD21-1F10-2965-2260-C47157A84155}"/>
              </a:ext>
            </a:extLst>
          </p:cNvPr>
          <p:cNvSpPr/>
          <p:nvPr/>
        </p:nvSpPr>
        <p:spPr>
          <a:xfrm>
            <a:off x="4644008" y="88974"/>
            <a:ext cx="2185502" cy="6220346"/>
          </a:xfrm>
          <a:prstGeom prst="roundRect">
            <a:avLst>
              <a:gd name="adj" fmla="val 13879"/>
            </a:avLst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46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929AC16-EB57-7E7C-A12F-2357FB6CE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764704"/>
            <a:ext cx="9033878" cy="565313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8CEDCF2A-1C36-4C80-49A6-FCEC4726FE66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EAF62614-08A0-446D-0224-35250775EE89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D3B95981-63D3-F4A6-0397-6435C8EE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48622" y="185050"/>
            <a:ext cx="739308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 maggiori fabbricanti mondiali di prodotti tissue </a:t>
            </a:r>
          </a:p>
        </p:txBody>
      </p:sp>
      <p:sp>
        <p:nvSpPr>
          <p:cNvPr id="8199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172400" y="4398820"/>
            <a:ext cx="465137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*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784063" y="4013853"/>
            <a:ext cx="465137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*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929180" y="1840202"/>
            <a:ext cx="50323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*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731436" y="2474441"/>
            <a:ext cx="465138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*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961151" y="1563151"/>
            <a:ext cx="1885950" cy="787400"/>
          </a:xfrm>
          <a:prstGeom prst="rect">
            <a:avLst/>
          </a:prstGeom>
          <a:solidFill>
            <a:schemeClr val="tx2"/>
          </a:solidFill>
        </p:spPr>
        <p:txBody>
          <a:bodyPr wrap="none" tIns="216000">
            <a:spAutoFit/>
          </a:bodyPr>
          <a:lstStyle/>
          <a:p>
            <a:pPr algn="ctr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*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b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MEMBRI ETS </a:t>
            </a: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B5C77223-6F11-A27A-2E00-77E49CD1680F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442EDE82-0424-3A2E-9EBA-5A227A843D5D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24" name="Picture 1">
            <a:extLst>
              <a:ext uri="{FF2B5EF4-FFF2-40B4-BE49-F238E27FC236}">
                <a16:creationId xmlns:a16="http://schemas.microsoft.com/office/drawing/2014/main" id="{CE872C3C-5C4B-E981-EB6A-93E82A71A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egnaposto numero diapositiva 1">
            <a:extLst>
              <a:ext uri="{FF2B5EF4-FFF2-40B4-BE49-F238E27FC236}">
                <a16:creationId xmlns:a16="http://schemas.microsoft.com/office/drawing/2014/main" id="{83BC7BCD-8F42-63A0-165C-031E1E5CDBC5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6893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0DAA73-CBEE-4D16-89E8-A032B2DE58B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AB32E640-64DC-964C-262A-8F049F475A0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9CEF12B8-6702-7D79-EB17-19052569F62E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AEB376BE-76F5-95F0-3E94-0D042B5077F4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EC47027B-0BE9-E9F9-FBA1-154960916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numero diapositiva 1">
            <a:extLst>
              <a:ext uri="{FF2B5EF4-FFF2-40B4-BE49-F238E27FC236}">
                <a16:creationId xmlns:a16="http://schemas.microsoft.com/office/drawing/2014/main" id="{A6DC9364-34B5-DD5F-1CE6-3FFBFC25223F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30</a:t>
            </a:fld>
            <a:endParaRPr lang="it-IT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2977E0C-0EF7-5240-9618-EA642C3487C4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41D65CFE-6D1F-97F4-AE45-9F48AC7F18C2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AD6131B8-2201-C3D2-F727-BCA6DF275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2DCD5AE-6EF0-8A9B-21EF-1910A87E1594}"/>
              </a:ext>
            </a:extLst>
          </p:cNvPr>
          <p:cNvSpPr txBox="1"/>
          <p:nvPr/>
        </p:nvSpPr>
        <p:spPr>
          <a:xfrm>
            <a:off x="803874" y="16760"/>
            <a:ext cx="72378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Introduzione alla sostenibilità dei prodotti di carta tissue</a:t>
            </a:r>
            <a:br>
              <a:rPr lang="it-IT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it-IT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«LA VERITA’ SULLA CARTA TISSUE»</a:t>
            </a:r>
            <a:endParaRPr lang="it-IT" sz="2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EC99530-B670-6EBC-A0A7-073A5EF1A5F4}"/>
              </a:ext>
            </a:extLst>
          </p:cNvPr>
          <p:cNvSpPr txBox="1"/>
          <p:nvPr/>
        </p:nvSpPr>
        <p:spPr>
          <a:xfrm>
            <a:off x="1259632" y="3148168"/>
            <a:ext cx="6984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hlinkClick r:id="rId5"/>
              </a:rPr>
              <a:t>https://www.youtube.com/watch?v=ney0Da0VIQc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70607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CE227C5B-077E-40AA-B7F6-A55D9BDB4765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4986451F-4C1F-8986-BABC-FDE67039BA08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9BD0B0F-FBDA-B9C7-8959-B6A950A65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90637" y="143750"/>
            <a:ext cx="67865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Obiettivi di Sviluppo sostenibile</a:t>
            </a:r>
          </a:p>
        </p:txBody>
      </p:sp>
      <p:sp>
        <p:nvSpPr>
          <p:cNvPr id="10247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4AE176-139D-4130-B5EE-C4E94528FD3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416EBC44-AB73-489B-F71D-25625467296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11197C1-AE05-8E30-47FE-F4F54D6D5F72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CA0FFCC9-D0A4-55AC-BC16-476EA819BE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numero diapositiva 1">
            <a:extLst>
              <a:ext uri="{FF2B5EF4-FFF2-40B4-BE49-F238E27FC236}">
                <a16:creationId xmlns:a16="http://schemas.microsoft.com/office/drawing/2014/main" id="{B0C68850-2598-53BD-B84E-F74FC624CF08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31</a:t>
            </a:fld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52C7CF-1B9D-D177-CDA8-1B8EE7C05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348880"/>
            <a:ext cx="7092344" cy="459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AB17E5C-8407-3591-B1E2-12F66478B881}"/>
              </a:ext>
            </a:extLst>
          </p:cNvPr>
          <p:cNvSpPr txBox="1"/>
          <p:nvPr/>
        </p:nvSpPr>
        <p:spPr>
          <a:xfrm>
            <a:off x="79370" y="782181"/>
            <a:ext cx="89122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Gli </a:t>
            </a:r>
            <a:r>
              <a:rPr lang="it-IT" sz="20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obiettivi di sviluppo sostenibile</a:t>
            </a:r>
            <a:r>
              <a:rPr lang="it-IT" sz="2000" b="1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it-IT" sz="20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OSS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 (in </a:t>
            </a:r>
            <a:r>
              <a:rPr lang="it-IT" sz="2000" b="0" i="0" u="none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6" tooltip="Lingua ingle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inglese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: 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Sustainable Development Goals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 </a:t>
            </a:r>
            <a:r>
              <a:rPr lang="it-IT" sz="2000" b="1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SDG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), sono una serie di </a:t>
            </a:r>
            <a:r>
              <a:rPr lang="it-IT" sz="20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17 obiettivi interconnessi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definiti dall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7" tooltip="Organizzazione delle Nazioni Uni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2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7" tooltip="Organizzazione delle Nazioni Uni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Organizzazione delle Nazioni Unite</a:t>
            </a:r>
            <a:r>
              <a:rPr lang="it-IT" sz="20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 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come strategia "per ottenere un futuro migliore e più sostenibile per tutti". </a:t>
            </a:r>
            <a:b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Sono conosciuti anche come </a:t>
            </a:r>
            <a:r>
              <a:rPr lang="it-IT" sz="20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Agenda 2030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dal nome del documento intitolato </a:t>
            </a:r>
            <a:r>
              <a:rPr lang="it-IT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Trasformare il nostro mondo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r>
              <a:rPr lang="it-IT" sz="2000" b="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L’Agenda 2030 per lo sviluppo sostenibile</a:t>
            </a:r>
            <a: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riconosce lo stretto legame tra il </a:t>
            </a:r>
            <a:r>
              <a:rPr lang="it-IT" sz="2000" i="0" u="sng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8" tooltip="Benesse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benessere</a:t>
            </a:r>
            <a:r>
              <a:rPr lang="it-IT" sz="2000" i="0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 umano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la salute dei </a:t>
            </a:r>
            <a:r>
              <a:rPr lang="it-IT" sz="2000" b="0" i="0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sistemi </a:t>
            </a:r>
            <a:r>
              <a:rPr lang="it-IT" sz="2000" b="0" i="0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9" tooltip="Natu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naturali</a:t>
            </a:r>
            <a:r>
              <a:rPr lang="it-IT" sz="2000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 la presenza di </a:t>
            </a:r>
            <a:r>
              <a:rPr lang="it-IT" sz="2000" b="0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sfide comuni per tutti i </a:t>
            </a:r>
            <a:r>
              <a:rPr lang="it-IT" sz="2000" b="0" u="sng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10" tooltip="Stati del mond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paesi</a:t>
            </a:r>
            <a:r>
              <a:rPr lang="it-IT" sz="2000" b="0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endParaRPr lang="it-IT" sz="2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AC5E9D-AD7F-5997-066B-03471CC8008B}"/>
              </a:ext>
            </a:extLst>
          </p:cNvPr>
          <p:cNvSpPr txBox="1"/>
          <p:nvPr/>
        </p:nvSpPr>
        <p:spPr>
          <a:xfrm>
            <a:off x="6416074" y="2836384"/>
            <a:ext cx="2575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Tutti i </a:t>
            </a:r>
            <a:r>
              <a:rPr lang="it-IT" sz="2000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193 </a:t>
            </a:r>
            <a: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11" tooltip="Stati membri delle Nazioni Uni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 membri delle Nazioni Unite</a:t>
            </a:r>
            <a: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 hanno ratificato l'Agenda 2030.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37663CB-41E5-891A-2070-6182CAA3219E}"/>
              </a:ext>
            </a:extLst>
          </p:cNvPr>
          <p:cNvSpPr txBox="1"/>
          <p:nvPr/>
        </p:nvSpPr>
        <p:spPr>
          <a:xfrm>
            <a:off x="6416074" y="3795207"/>
            <a:ext cx="25755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 particolare per il mondo dei PRODOTTI</a:t>
            </a:r>
            <a:b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TISSUE in carta vengono</a:t>
            </a:r>
            <a:b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identificati come rilevanti </a:t>
            </a:r>
            <a:b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gli obiettivi di sviluppo sostenibile inquadrati </a:t>
            </a:r>
            <a:b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qui a lato  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19F0E6E-652D-E65A-6D99-A57098C62DC5}"/>
              </a:ext>
            </a:extLst>
          </p:cNvPr>
          <p:cNvCxnSpPr>
            <a:cxnSpLocks/>
          </p:cNvCxnSpPr>
          <p:nvPr/>
        </p:nvCxnSpPr>
        <p:spPr>
          <a:xfrm flipH="1" flipV="1">
            <a:off x="5436096" y="5326413"/>
            <a:ext cx="1745366" cy="795774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208E5FAF-60EA-C1A6-5CAE-8515F6D3BA95}"/>
              </a:ext>
            </a:extLst>
          </p:cNvPr>
          <p:cNvSpPr/>
          <p:nvPr/>
        </p:nvSpPr>
        <p:spPr>
          <a:xfrm>
            <a:off x="2267744" y="3212976"/>
            <a:ext cx="935831" cy="92333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5A5EC6C-6F18-DA89-E646-876DE4E6DE5F}"/>
              </a:ext>
            </a:extLst>
          </p:cNvPr>
          <p:cNvSpPr/>
          <p:nvPr/>
        </p:nvSpPr>
        <p:spPr>
          <a:xfrm>
            <a:off x="5370714" y="3212978"/>
            <a:ext cx="935831" cy="92333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E319819-F204-4787-6BC0-B1C6400A5B1D}"/>
              </a:ext>
            </a:extLst>
          </p:cNvPr>
          <p:cNvSpPr/>
          <p:nvPr/>
        </p:nvSpPr>
        <p:spPr>
          <a:xfrm>
            <a:off x="1253006" y="4246236"/>
            <a:ext cx="935831" cy="92333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A4CB965-E8B6-67F5-82F6-7CD033690A6D}"/>
              </a:ext>
            </a:extLst>
          </p:cNvPr>
          <p:cNvSpPr/>
          <p:nvPr/>
        </p:nvSpPr>
        <p:spPr>
          <a:xfrm>
            <a:off x="5364088" y="4248079"/>
            <a:ext cx="935831" cy="92333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7EB89DB8-4937-2671-1EC0-F39F49222392}"/>
              </a:ext>
            </a:extLst>
          </p:cNvPr>
          <p:cNvSpPr/>
          <p:nvPr/>
        </p:nvSpPr>
        <p:spPr>
          <a:xfrm>
            <a:off x="188097" y="5281249"/>
            <a:ext cx="935831" cy="92333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C38AEA9-4294-D0E7-461F-2E0AC629840C}"/>
              </a:ext>
            </a:extLst>
          </p:cNvPr>
          <p:cNvSpPr/>
          <p:nvPr/>
        </p:nvSpPr>
        <p:spPr>
          <a:xfrm>
            <a:off x="2278036" y="5285303"/>
            <a:ext cx="935831" cy="92333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074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CE227C5B-077E-40AA-B7F6-A55D9BDB4765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4986451F-4C1F-8986-BABC-FDE67039BA08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9BD0B0F-FBDA-B9C7-8959-B6A950A65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82049" y="143750"/>
            <a:ext cx="79951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Obiettivi di Sviluppo sostenibile, rilevanti per il Tissue </a:t>
            </a:r>
          </a:p>
        </p:txBody>
      </p:sp>
      <p:sp>
        <p:nvSpPr>
          <p:cNvPr id="10247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4AE176-139D-4130-B5EE-C4E94528FD3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416EBC44-AB73-489B-F71D-25625467296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11197C1-AE05-8E30-47FE-F4F54D6D5F72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CA0FFCC9-D0A4-55AC-BC16-476EA819BE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numero diapositiva 1">
            <a:extLst>
              <a:ext uri="{FF2B5EF4-FFF2-40B4-BE49-F238E27FC236}">
                <a16:creationId xmlns:a16="http://schemas.microsoft.com/office/drawing/2014/main" id="{B0C68850-2598-53BD-B84E-F74FC624CF08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32</a:t>
            </a:fld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AB17E5C-8407-3591-B1E2-12F66478B881}"/>
              </a:ext>
            </a:extLst>
          </p:cNvPr>
          <p:cNvSpPr txBox="1"/>
          <p:nvPr/>
        </p:nvSpPr>
        <p:spPr>
          <a:xfrm>
            <a:off x="124262" y="2304156"/>
            <a:ext cx="8912234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3: Buona salute e benessere per le persone. 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Garantire una vita sana e promuovere </a:t>
            </a:r>
            <a:b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il benessere di tutti a tutte le età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6: Acqua pulita e servizi igienico-sanitari. 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Garantire a tutti l'accessibilità </a:t>
            </a:r>
            <a:b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e la 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5" tooltip="Sostenibilità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gestione sostenibile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 dell'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6" tooltip="Acqu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acqua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 e dei servizi igienico-sanitari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8: Lavoro dignitoso e crescita economica. 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Promuovere una 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7" tooltip="Crescita economi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crescita economica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 inclusiva,</a:t>
            </a:r>
            <a:b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sostenuta e sostenibile, un’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8" tooltip="Occupazio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occupazione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 piena e produttiva e un lavoro dignitoso per tutti.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12: Consumo e produzione responsabile. 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Garantire modelli sostenibili di produzione </a:t>
            </a:r>
            <a:b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e di consumo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13: I cambiamenti del clima  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Si devono adottare misure urgenti per contrastare </a:t>
            </a:r>
            <a:b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il cambiamento climatico e i suoi impatti regolando le emissioni e promuovendo </a:t>
            </a:r>
            <a:b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gli sviluppi nell'energia rinnovabile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15: Vita sulla terra. </a:t>
            </a: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Proteggere, recuperare e promuovere l'uso sostenibile degli ecosistemi</a:t>
            </a:r>
            <a:b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terrestri, gestire in modo sostenibile le foreste, combattere la desertificazione, arrestare </a:t>
            </a:r>
            <a:b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il degrado del suolo e fermare la perdita della biodiversità</a:t>
            </a:r>
            <a:r>
              <a:rPr lang="it-IT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A405D56-6858-C834-2F58-5D554D3A4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81" y="835651"/>
            <a:ext cx="1464261" cy="14515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D2090AA-7C3A-7926-F502-CFC3DD85AF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7635" y="833635"/>
            <a:ext cx="1441373" cy="144137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98B8B97-01C8-833D-96BC-07808D3AD0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7496" y="819299"/>
            <a:ext cx="1441373" cy="144137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94776F0A-210D-9297-3300-426D699E52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82" y="819301"/>
            <a:ext cx="1439731" cy="143340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FA3D78A-0264-6F7E-75C3-CB57009B26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1161" y="813036"/>
            <a:ext cx="1439731" cy="145244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8C1058E-8719-704F-5287-2CB4126D4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6079" y="811156"/>
            <a:ext cx="1451248" cy="14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5DC532F-C926-E31C-B30C-3D81C008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65AAF-C0DA-4329-A852-0EDF5DD7283D}" type="slidenum">
              <a:rPr lang="it-IT" altLang="it-IT" smtClean="0"/>
              <a:pPr>
                <a:defRPr/>
              </a:pPr>
              <a:t>33</a:t>
            </a:fld>
            <a:endParaRPr lang="it-IT" alt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CFD7ACB-73C6-EDBE-3684-196A034A8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88217C6-ED2F-8087-1A97-2197FDD20B23}"/>
              </a:ext>
            </a:extLst>
          </p:cNvPr>
          <p:cNvSpPr/>
          <p:nvPr/>
        </p:nvSpPr>
        <p:spPr>
          <a:xfrm>
            <a:off x="42121" y="136510"/>
            <a:ext cx="2293168" cy="6480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Approvvigionamento 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responsabile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55F0851-C57B-36AB-A4FE-B435E56A0183}"/>
              </a:ext>
            </a:extLst>
          </p:cNvPr>
          <p:cNvSpPr/>
          <p:nvPr/>
        </p:nvSpPr>
        <p:spPr>
          <a:xfrm>
            <a:off x="2411760" y="136510"/>
            <a:ext cx="2160240" cy="6480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Prodotti 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sostenibili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E74E90D-4532-2414-58B0-D8B260ED5422}"/>
              </a:ext>
            </a:extLst>
          </p:cNvPr>
          <p:cNvSpPr/>
          <p:nvPr/>
        </p:nvSpPr>
        <p:spPr>
          <a:xfrm>
            <a:off x="4617504" y="136510"/>
            <a:ext cx="2160240" cy="6480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Efficienza 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delle risorse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7C82DEE-DA8E-8F7B-E19F-9E57333C889C}"/>
              </a:ext>
            </a:extLst>
          </p:cNvPr>
          <p:cNvSpPr/>
          <p:nvPr/>
        </p:nvSpPr>
        <p:spPr>
          <a:xfrm>
            <a:off x="6867603" y="136510"/>
            <a:ext cx="2160240" cy="6480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Economia 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circolare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42E5A48-CB62-224F-6477-CBB562EBA31C}"/>
              </a:ext>
            </a:extLst>
          </p:cNvPr>
          <p:cNvSpPr/>
          <p:nvPr/>
        </p:nvSpPr>
        <p:spPr>
          <a:xfrm>
            <a:off x="251520" y="2564904"/>
            <a:ext cx="1872208" cy="20162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Standard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sociali</a:t>
            </a: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sz="20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Acquisti</a:t>
            </a: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sz="20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Relazioni d’affari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CDE7A5F-9878-C3A1-C1BE-BC0CB02CB5C1}"/>
              </a:ext>
            </a:extLst>
          </p:cNvPr>
          <p:cNvSpPr/>
          <p:nvPr/>
        </p:nvSpPr>
        <p:spPr>
          <a:xfrm>
            <a:off x="2335289" y="2348880"/>
            <a:ext cx="2020687" cy="25202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Progettazione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ecologica</a:t>
            </a: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sz="20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Benefici per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 società e</a:t>
            </a:r>
            <a:b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per l’igiene</a:t>
            </a: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sz="20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Sicurezza dei prodotti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BD2FF33-5776-3C3C-1459-A3C760FA626D}"/>
              </a:ext>
            </a:extLst>
          </p:cNvPr>
          <p:cNvSpPr/>
          <p:nvPr/>
        </p:nvSpPr>
        <p:spPr>
          <a:xfrm>
            <a:off x="4670578" y="2060848"/>
            <a:ext cx="2107166" cy="338437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Energia e cambiamento climatico</a:t>
            </a:r>
            <a:endParaRPr lang="it-IT" sz="9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sz="9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Emissioni di aria ed acqua</a:t>
            </a:r>
            <a:endParaRPr lang="it-IT" sz="10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sz="10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Uso dell’acqua</a:t>
            </a:r>
            <a:endParaRPr lang="it-IT" sz="10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sz="10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Sicurezza dei lavoratori</a:t>
            </a: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sz="8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Scarti di lavorazione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B23A042-4E0D-C8F0-92B3-0C70081DC5F7}"/>
              </a:ext>
            </a:extLst>
          </p:cNvPr>
          <p:cNvSpPr/>
          <p:nvPr/>
        </p:nvSpPr>
        <p:spPr>
          <a:xfrm>
            <a:off x="7020272" y="2744924"/>
            <a:ext cx="1872208" cy="20162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Dopo l’uso dei prodotti:</a:t>
            </a: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sz="2000" b="1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Gestione dei rifiuti</a:t>
            </a:r>
          </a:p>
          <a:p>
            <a:pPr marL="342900" indent="-2571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Fine vita dei prodotti</a:t>
            </a:r>
          </a:p>
        </p:txBody>
      </p:sp>
    </p:spTree>
    <p:extLst>
      <p:ext uri="{BB962C8B-B14F-4D97-AF65-F5344CB8AC3E}">
        <p14:creationId xmlns:p14="http://schemas.microsoft.com/office/powerpoint/2010/main" val="197871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Immagine 10245">
            <a:extLst>
              <a:ext uri="{FF2B5EF4-FFF2-40B4-BE49-F238E27FC236}">
                <a16:creationId xmlns:a16="http://schemas.microsoft.com/office/drawing/2014/main" id="{1B66B5CB-2D55-A703-063B-FAC5BC00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2" y="3690528"/>
            <a:ext cx="4188840" cy="2645604"/>
          </a:xfrm>
          <a:prstGeom prst="rect">
            <a:avLst/>
          </a:prstGeom>
        </p:spPr>
      </p:pic>
      <p:pic>
        <p:nvPicPr>
          <p:cNvPr id="10244" name="Immagine 10243">
            <a:extLst>
              <a:ext uri="{FF2B5EF4-FFF2-40B4-BE49-F238E27FC236}">
                <a16:creationId xmlns:a16="http://schemas.microsoft.com/office/drawing/2014/main" id="{966D6C43-EC5B-85EC-1DCC-ABF62F455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79" y="906565"/>
            <a:ext cx="2340248" cy="2541654"/>
          </a:xfrm>
          <a:prstGeom prst="rect">
            <a:avLst/>
          </a:prstGeom>
        </p:spPr>
      </p:pic>
      <p:pic>
        <p:nvPicPr>
          <p:cNvPr id="10242" name="Immagine 10241">
            <a:extLst>
              <a:ext uri="{FF2B5EF4-FFF2-40B4-BE49-F238E27FC236}">
                <a16:creationId xmlns:a16="http://schemas.microsoft.com/office/drawing/2014/main" id="{3A973047-8E6A-6D5C-6B13-42EF6FA7D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72" y="906565"/>
            <a:ext cx="2420426" cy="2541654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8BEEABB-76AE-2D8F-0E0E-310AFAF0C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20" y="3688162"/>
            <a:ext cx="3818643" cy="2673288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6DED68EC-303C-5A01-8D43-EB0078355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4978" y="789248"/>
            <a:ext cx="4267502" cy="2673288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E227C5B-077E-40AA-B7F6-A55D9BDB4765}"/>
              </a:ext>
            </a:extLst>
          </p:cNvPr>
          <p:cNvGrpSpPr/>
          <p:nvPr/>
        </p:nvGrpSpPr>
        <p:grpSpPr>
          <a:xfrm>
            <a:off x="-8709" y="-27384"/>
            <a:ext cx="9155113" cy="793404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4986451F-4C1F-8986-BABC-FDE67039BA08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9BD0B0F-FBDA-B9C7-8959-B6A950A65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7952" y="-48720"/>
            <a:ext cx="7995152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 quattro capitoli essenziali della sostenibilità: </a:t>
            </a:r>
            <a:b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 Narrow" pitchFamily="34" charset="0"/>
                <a:ea typeface="+mj-ea"/>
                <a:cs typeface="+mj-cs"/>
              </a:rPr>
              <a:t>questi testi sono la guida principale per i vostri Cartoon</a:t>
            </a:r>
          </a:p>
        </p:txBody>
      </p:sp>
      <p:sp>
        <p:nvSpPr>
          <p:cNvPr id="10247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4AE176-139D-4130-B5EE-C4E94528FD3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416EBC44-AB73-489B-F71D-25625467296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11197C1-AE05-8E30-47FE-F4F54D6D5F72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CA0FFCC9-D0A4-55AC-BC16-476EA819BE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numero diapositiva 1">
            <a:extLst>
              <a:ext uri="{FF2B5EF4-FFF2-40B4-BE49-F238E27FC236}">
                <a16:creationId xmlns:a16="http://schemas.microsoft.com/office/drawing/2014/main" id="{B0C68850-2598-53BD-B84E-F74FC624CF08}"/>
              </a:ext>
            </a:extLst>
          </p:cNvPr>
          <p:cNvSpPr txBox="1">
            <a:spLocks/>
          </p:cNvSpPr>
          <p:nvPr/>
        </p:nvSpPr>
        <p:spPr>
          <a:xfrm>
            <a:off x="6915270" y="64268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34</a:t>
            </a:fld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A56CD0-106F-1375-E0E7-5ECB46D0537F}"/>
              </a:ext>
            </a:extLst>
          </p:cNvPr>
          <p:cNvSpPr txBox="1"/>
          <p:nvPr/>
        </p:nvSpPr>
        <p:spPr>
          <a:xfrm>
            <a:off x="4671956" y="1829534"/>
            <a:ext cx="364938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 Narrow" panose="020B0606020202030204" pitchFamily="34" charset="0"/>
              </a:rPr>
              <a:t>DEVONO svolgere il loro compito in modo igienico e sicuro per il consumatore.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B19EB85-B273-73D7-D5B9-279AEB09A99A}"/>
              </a:ext>
            </a:extLst>
          </p:cNvPr>
          <p:cNvSpPr txBox="1"/>
          <p:nvPr/>
        </p:nvSpPr>
        <p:spPr>
          <a:xfrm>
            <a:off x="179512" y="2055122"/>
            <a:ext cx="450702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lnSpc>
                <a:spcPct val="85000"/>
              </a:lnSpc>
              <a:defRPr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it-IT" dirty="0">
                <a:highlight>
                  <a:srgbClr val="FFFF00"/>
                </a:highlight>
              </a:rPr>
              <a:t>DEVONO ESSERE APPROVVIGIONATI RESPONSABILMENTE, essere realizzati con materiali rinnovabili ottenuti da fonti sostenibili certificate (come foreste sostenibili o carta riciclata).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1F23DC1-4791-C780-2E77-F5FE330F70B3}"/>
              </a:ext>
            </a:extLst>
          </p:cNvPr>
          <p:cNvSpPr txBox="1"/>
          <p:nvPr/>
        </p:nvSpPr>
        <p:spPr>
          <a:xfrm>
            <a:off x="293511" y="3619026"/>
            <a:ext cx="389064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lnSpc>
                <a:spcPct val="85000"/>
              </a:lnSpc>
              <a:defRPr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it-IT" dirty="0">
                <a:highlight>
                  <a:srgbClr val="FFFF00"/>
                </a:highlight>
              </a:rPr>
              <a:t>SONO PRODOTTI CON UTILIZZO OTTIMIZZATO DELLE RISORSE energia, acqua, minimo spreco e massima sicurezza per i lavoratori.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9701E1F-47DE-1060-DE57-75CB49C9C6B4}"/>
              </a:ext>
            </a:extLst>
          </p:cNvPr>
          <p:cNvSpPr txBox="1"/>
          <p:nvPr/>
        </p:nvSpPr>
        <p:spPr>
          <a:xfrm>
            <a:off x="4788024" y="4674139"/>
            <a:ext cx="254691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lnSpc>
                <a:spcPct val="85000"/>
              </a:lnSpc>
              <a:defRPr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it-IT" dirty="0">
                <a:highlight>
                  <a:srgbClr val="FFFF00"/>
                </a:highlight>
              </a:rPr>
              <a:t>FANNO PARTE DELL'ECONOMIA CIRCOLARE in quanto </a:t>
            </a:r>
            <a:br>
              <a:rPr lang="it-IT" dirty="0">
                <a:highlight>
                  <a:srgbClr val="FFFF00"/>
                </a:highlight>
              </a:rPr>
            </a:br>
            <a:r>
              <a:rPr lang="it-IT" dirty="0">
                <a:highlight>
                  <a:srgbClr val="FFFF00"/>
                </a:highlight>
              </a:rPr>
              <a:t>i loro rifiuti possono essere trasformati </a:t>
            </a:r>
            <a:br>
              <a:rPr lang="it-IT" dirty="0">
                <a:highlight>
                  <a:srgbClr val="FFFF00"/>
                </a:highlight>
              </a:rPr>
            </a:br>
            <a:r>
              <a:rPr lang="it-IT" dirty="0">
                <a:highlight>
                  <a:srgbClr val="FFFF00"/>
                </a:highlight>
              </a:rPr>
              <a:t>in una nuova risorsa.</a:t>
            </a:r>
          </a:p>
        </p:txBody>
      </p:sp>
      <p:cxnSp>
        <p:nvCxnSpPr>
          <p:cNvPr id="10249" name="Connettore diritto 10248">
            <a:extLst>
              <a:ext uri="{FF2B5EF4-FFF2-40B4-BE49-F238E27FC236}">
                <a16:creationId xmlns:a16="http://schemas.microsoft.com/office/drawing/2014/main" id="{49C79FFF-26CD-2BEF-62C4-6C44D75AEB4E}"/>
              </a:ext>
            </a:extLst>
          </p:cNvPr>
          <p:cNvCxnSpPr/>
          <p:nvPr/>
        </p:nvCxnSpPr>
        <p:spPr>
          <a:xfrm>
            <a:off x="4499992" y="906565"/>
            <a:ext cx="0" cy="54016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0" name="Connettore diritto 10249">
            <a:extLst>
              <a:ext uri="{FF2B5EF4-FFF2-40B4-BE49-F238E27FC236}">
                <a16:creationId xmlns:a16="http://schemas.microsoft.com/office/drawing/2014/main" id="{E6D79528-D143-5AC4-B456-BB0CB66ED44A}"/>
              </a:ext>
            </a:extLst>
          </p:cNvPr>
          <p:cNvCxnSpPr>
            <a:cxnSpLocks/>
          </p:cNvCxnSpPr>
          <p:nvPr/>
        </p:nvCxnSpPr>
        <p:spPr>
          <a:xfrm>
            <a:off x="293511" y="3573016"/>
            <a:ext cx="874298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4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3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2704156-425A-0527-34F7-8744C4661915}"/>
              </a:ext>
            </a:extLst>
          </p:cNvPr>
          <p:cNvGrpSpPr/>
          <p:nvPr/>
        </p:nvGrpSpPr>
        <p:grpSpPr>
          <a:xfrm>
            <a:off x="-8709" y="-27384"/>
            <a:ext cx="9155113" cy="978728"/>
            <a:chOff x="-8709" y="-11223"/>
            <a:chExt cx="9155113" cy="793404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0563158A-3CC4-60F6-7084-0F396EF44759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824077A0-3F64-A0BB-C47B-766E9758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30815C9-D720-8F00-745E-FE6D399F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65AAF-C0DA-4329-A852-0EDF5DD7283D}" type="slidenum">
              <a:rPr lang="it-IT" altLang="it-IT" smtClean="0"/>
              <a:pPr>
                <a:defRPr/>
              </a:pPr>
              <a:t>35</a:t>
            </a:fld>
            <a:endParaRPr lang="it-IT" alt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B18013-A3A9-8BCE-45F3-93F46339EF43}"/>
              </a:ext>
            </a:extLst>
          </p:cNvPr>
          <p:cNvSpPr txBox="1"/>
          <p:nvPr/>
        </p:nvSpPr>
        <p:spPr>
          <a:xfrm>
            <a:off x="323528" y="-6468"/>
            <a:ext cx="8136904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DEVONO ESSERE APPROVVIGIONATI RESPONSABILMENTE, essere realizzati con materiali rinnovabili ottenuti da fonti sostenibili certificate (come foreste sostenibili o carta riciclata).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C50D6C-67BF-DCAE-A40E-474C6DF09800}"/>
              </a:ext>
            </a:extLst>
          </p:cNvPr>
          <p:cNvSpPr txBox="1"/>
          <p:nvPr/>
        </p:nvSpPr>
        <p:spPr>
          <a:xfrm>
            <a:off x="266769" y="1060787"/>
            <a:ext cx="4593166" cy="2544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t-IT" b="1" i="0" u="none" strike="noStrike" dirty="0">
                <a:solidFill>
                  <a:srgbClr val="FFFFFF"/>
                </a:solidFill>
                <a:effectLst/>
                <a:latin typeface="Oswald" panose="00000500000000000000" pitchFamily="2" charset="0"/>
                <a:hlinkClick r:id="rId3"/>
              </a:rPr>
              <a:t>Cosa è la gestione forestale sostenibile?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latin typeface="Oswald" panose="00000500000000000000" pitchFamily="2" charset="0"/>
              </a:rPr>
              <a:t>"La </a:t>
            </a:r>
            <a:r>
              <a:rPr lang="it-IT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0"/>
              </a:rPr>
              <a:t>gestione e l'uso delle foreste </a:t>
            </a:r>
            <a:r>
              <a:rPr lang="it-IT" sz="1600" dirty="0">
                <a:latin typeface="Oswald" panose="00000500000000000000" pitchFamily="2" charset="0"/>
              </a:rPr>
              <a:t>in un modo e ad un ritmo tali da </a:t>
            </a:r>
            <a:r>
              <a:rPr lang="it-IT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0"/>
              </a:rPr>
              <a:t>conservare la loro biodiversità, produttività, capacità di rigenerazione, vitalità e il loro potenziale </a:t>
            </a:r>
            <a:r>
              <a:rPr lang="it-IT" sz="1600" dirty="0">
                <a:latin typeface="Oswald" panose="00000500000000000000" pitchFamily="2" charset="0"/>
              </a:rPr>
              <a:t>per svolgere, ora e in futuro, specifiche funzioni ecologiche, economiche e sociali, a livello locale, nazionale e globale, non provocando danni ad altri ecosistemi ". </a:t>
            </a:r>
            <a:br>
              <a:rPr lang="it-IT" sz="1600" dirty="0">
                <a:latin typeface="Oswald" panose="00000500000000000000" pitchFamily="2" charset="0"/>
              </a:rPr>
            </a:br>
            <a:r>
              <a:rPr lang="it-IT" sz="1600" dirty="0">
                <a:latin typeface="Oswald" panose="00000500000000000000" pitchFamily="2" charset="0"/>
              </a:rPr>
              <a:t>Così è stata definito il concetto di Gestione Forestale Sostenibile da Forest Europe.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94EA11-2167-9DEE-DBD5-3BFB91F64A45}"/>
              </a:ext>
            </a:extLst>
          </p:cNvPr>
          <p:cNvSpPr txBox="1"/>
          <p:nvPr/>
        </p:nvSpPr>
        <p:spPr>
          <a:xfrm>
            <a:off x="2113312" y="3699552"/>
            <a:ext cx="2574016" cy="2544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it-IT" b="1" i="0" u="none" strike="noStrike" dirty="0">
                <a:effectLst/>
                <a:latin typeface="Oswald" panose="00000500000000000000" pitchFamily="2" charset="0"/>
                <a:hlinkClick r:id="rId4"/>
              </a:rPr>
              <a:t>Cosa è la certificazione?</a:t>
            </a:r>
          </a:p>
          <a:p>
            <a:pPr algn="l">
              <a:lnSpc>
                <a:spcPct val="110000"/>
              </a:lnSpc>
            </a:pPr>
            <a:r>
              <a:rPr lang="it-IT" sz="1600" dirty="0">
                <a:latin typeface="Oswald" panose="00000500000000000000" pitchFamily="2" charset="0"/>
              </a:rPr>
              <a:t>La certificazione forestale è uno strumento nato per promuovere la gestione sostenibile delle foreste e garantire che i prodotti di origine forestale che raggiungono il mercato provengano da </a:t>
            </a:r>
            <a:r>
              <a:rPr lang="it-IT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0"/>
              </a:rPr>
              <a:t>foreste gestite in modo sostenibile</a:t>
            </a:r>
            <a:r>
              <a:rPr lang="it-IT" sz="1600" dirty="0">
                <a:latin typeface="Oswald" panose="00000500000000000000" pitchFamily="2" charset="0"/>
              </a:rPr>
              <a:t>.</a:t>
            </a:r>
          </a:p>
        </p:txBody>
      </p:sp>
      <p:pic>
        <p:nvPicPr>
          <p:cNvPr id="14" name="Immagine 13">
            <a:hlinkClick r:id="rId5"/>
            <a:extLst>
              <a:ext uri="{FF2B5EF4-FFF2-40B4-BE49-F238E27FC236}">
                <a16:creationId xmlns:a16="http://schemas.microsoft.com/office/drawing/2014/main" id="{7B562491-AE04-A541-E33E-1DE2B2403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15" y="3689758"/>
            <a:ext cx="1556681" cy="302727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7F08934-3155-8E9A-0071-D45702B52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551" y="1100345"/>
            <a:ext cx="3765442" cy="510217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ECA0AE8-C3E1-3766-60D8-1AEBF188B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304" y="957123"/>
            <a:ext cx="7920879" cy="556522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1E47D67-BABF-2C14-43AB-C51414B815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5784" y="1013315"/>
            <a:ext cx="5847178" cy="572854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457EF8A-D159-1E9F-0B9C-94F32FFF05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247" y="943409"/>
            <a:ext cx="8568130" cy="577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2704156-425A-0527-34F7-8744C4661915}"/>
              </a:ext>
            </a:extLst>
          </p:cNvPr>
          <p:cNvGrpSpPr/>
          <p:nvPr/>
        </p:nvGrpSpPr>
        <p:grpSpPr>
          <a:xfrm>
            <a:off x="-11113" y="0"/>
            <a:ext cx="9155113" cy="764704"/>
            <a:chOff x="-8709" y="-11223"/>
            <a:chExt cx="9155113" cy="793404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0563158A-3CC4-60F6-7084-0F396EF44759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824077A0-3F64-A0BB-C47B-766E9758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30815C9-D720-8F00-745E-FE6D399F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65AAF-C0DA-4329-A852-0EDF5DD7283D}" type="slidenum">
              <a:rPr lang="it-IT" altLang="it-IT" smtClean="0"/>
              <a:pPr>
                <a:defRPr/>
              </a:pPr>
              <a:t>36</a:t>
            </a:fld>
            <a:endParaRPr lang="it-IT" alt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B18013-A3A9-8BCE-45F3-93F46339EF43}"/>
              </a:ext>
            </a:extLst>
          </p:cNvPr>
          <p:cNvSpPr txBox="1"/>
          <p:nvPr/>
        </p:nvSpPr>
        <p:spPr>
          <a:xfrm>
            <a:off x="323528" y="40720"/>
            <a:ext cx="8136904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DEVONO SVOLGERE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IL LORO COMPITO</a:t>
            </a:r>
            <a:b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in modo IGIENICO e SICURO per il consumatore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740A1F-B9EB-C0B1-7B38-1A41747F2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24" y="1838427"/>
            <a:ext cx="3064096" cy="30906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DFA47CD-377E-1432-B9FB-78228782CE16}"/>
              </a:ext>
            </a:extLst>
          </p:cNvPr>
          <p:cNvSpPr txBox="1"/>
          <p:nvPr/>
        </p:nvSpPr>
        <p:spPr>
          <a:xfrm>
            <a:off x="3458445" y="2633549"/>
            <a:ext cx="5446131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lnSpc>
                <a:spcPct val="85000"/>
              </a:lnSpc>
              <a:defRPr sz="200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defRPr>
            </a:lvl1pPr>
          </a:lstStyle>
          <a:p>
            <a:r>
              <a:rPr lang="it-IT" sz="1800" dirty="0"/>
              <a:t>I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u="sng" dirty="0">
                <a:solidFill>
                  <a:srgbClr val="0000FF"/>
                </a:solidFill>
              </a:rPr>
              <a:t>fazzoletti di carta </a:t>
            </a:r>
            <a:r>
              <a:rPr lang="it-IT" sz="1800" dirty="0"/>
              <a:t>fanno parte della nostra vita quotidiana.</a:t>
            </a:r>
            <a:br>
              <a:rPr lang="it-IT" sz="1800" dirty="0"/>
            </a:br>
            <a:r>
              <a:rPr lang="it-IT" sz="1800" dirty="0"/>
              <a:t> Che si tratti di raccogliere gli starnuti o di asciugare </a:t>
            </a:r>
            <a:br>
              <a:rPr lang="it-IT" sz="1800" dirty="0"/>
            </a:br>
            <a:r>
              <a:rPr lang="it-IT" sz="1800" dirty="0"/>
              <a:t>   le fuoriuscite, non sai mai quando avrai bisogno </a:t>
            </a:r>
            <a:br>
              <a:rPr lang="it-IT" sz="1800" dirty="0"/>
            </a:br>
            <a:r>
              <a:rPr lang="it-IT" sz="1800" dirty="0"/>
              <a:t>  di un fazzoletto di carta a portata di mano. E poiché sono usa e getta, puoi essere certo che non trasmetterai infezioni.</a:t>
            </a:r>
            <a:endParaRPr lang="it-IT" sz="105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6F637DE-D16C-F8BD-680C-EC2F0E51E7ED}"/>
              </a:ext>
            </a:extLst>
          </p:cNvPr>
          <p:cNvSpPr txBox="1"/>
          <p:nvPr/>
        </p:nvSpPr>
        <p:spPr>
          <a:xfrm>
            <a:off x="290744" y="801495"/>
            <a:ext cx="6180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 carta garantisce il massimo livello igienico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6F52E9-341E-8BBE-30D6-880DB9A77B02}"/>
              </a:ext>
            </a:extLst>
          </p:cNvPr>
          <p:cNvSpPr txBox="1"/>
          <p:nvPr/>
        </p:nvSpPr>
        <p:spPr>
          <a:xfrm>
            <a:off x="273872" y="1218873"/>
            <a:ext cx="8640959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Protegge le persone e aiuta a mantenerle al sicuro e in salute. </a:t>
            </a:r>
            <a:b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Che tu sia a casa o in giro, puoi fidarti della carta per proteggerti. </a:t>
            </a:r>
            <a:b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			I prodotti di carta svolgono un ruolo importante </a:t>
            </a:r>
            <a:b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			    nel promuovere l'igiene, ridurre al minimo la diffusione</a:t>
            </a:r>
            <a:b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			        delle infezioni e mantenerci in salute.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2496B20-7DAF-271C-151C-FC2D9F451A5A}"/>
              </a:ext>
            </a:extLst>
          </p:cNvPr>
          <p:cNvSpPr txBox="1"/>
          <p:nvPr/>
        </p:nvSpPr>
        <p:spPr>
          <a:xfrm>
            <a:off x="6549677" y="930598"/>
            <a:ext cx="2499274" cy="584775"/>
          </a:xfrm>
          <a:prstGeom prst="rect">
            <a:avLst/>
          </a:prstGeom>
          <a:solidFill>
            <a:srgbClr val="FFFF00"/>
          </a:solidFill>
          <a:ln w="349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[Vedi anche tutta la prima parte</a:t>
            </a:r>
            <a:br>
              <a:rPr lang="it-IT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 questa presentazione.]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9ED047E-763E-E690-223F-50F4461E5FF7}"/>
              </a:ext>
            </a:extLst>
          </p:cNvPr>
          <p:cNvSpPr txBox="1"/>
          <p:nvPr/>
        </p:nvSpPr>
        <p:spPr>
          <a:xfrm>
            <a:off x="390909" y="5798672"/>
            <a:ext cx="8429563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lnSpc>
                <a:spcPct val="85000"/>
              </a:lnSpc>
              <a:defRPr sz="180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defRPr>
            </a:lvl1pPr>
          </a:lstStyle>
          <a:p>
            <a:r>
              <a:rPr lang="it-IT" dirty="0"/>
              <a:t>La </a:t>
            </a:r>
            <a:r>
              <a:rPr lang="it-IT" b="1" u="sng" dirty="0">
                <a:solidFill>
                  <a:srgbClr val="0000FF"/>
                </a:solidFill>
              </a:rPr>
              <a:t>carta igienica </a:t>
            </a:r>
            <a:r>
              <a:rPr lang="it-IT" dirty="0"/>
              <a:t>è un elemento fondamentale in qualsiasi bagno - a casa, nei ristoranti, </a:t>
            </a:r>
            <a:br>
              <a:rPr lang="it-IT" dirty="0"/>
            </a:br>
            <a:r>
              <a:rPr lang="it-IT" dirty="0"/>
              <a:t>nei luoghi pubblici. La carta igienica è un prodotto universale di riferimento che tutti conosciamo </a:t>
            </a:r>
            <a:br>
              <a:rPr lang="it-IT" dirty="0"/>
            </a:br>
            <a:r>
              <a:rPr lang="it-IT" dirty="0"/>
              <a:t>e di cui ci fidiamo perché è igienico e aiuta a ridurre il rischio di infezioni.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4C17DE1-97A6-D972-3CB6-886CE202D58A}"/>
              </a:ext>
            </a:extLst>
          </p:cNvPr>
          <p:cNvGrpSpPr/>
          <p:nvPr/>
        </p:nvGrpSpPr>
        <p:grpSpPr>
          <a:xfrm>
            <a:off x="450527" y="4069375"/>
            <a:ext cx="8369945" cy="1519865"/>
            <a:chOff x="450527" y="4069375"/>
            <a:chExt cx="8369945" cy="1519865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183E204-624D-DF03-065E-6968CF94AA1E}"/>
                </a:ext>
              </a:extLst>
            </p:cNvPr>
            <p:cNvSpPr txBox="1"/>
            <p:nvPr/>
          </p:nvSpPr>
          <p:spPr>
            <a:xfrm>
              <a:off x="2483768" y="4069375"/>
              <a:ext cx="6336704" cy="12695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t-IT" dirty="0">
                  <a:solidFill>
                    <a:srgbClr val="00579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  <a:t>                 È scientificamente provato che l'uso di </a:t>
              </a:r>
              <a:r>
                <a:rPr lang="it-IT" b="1" u="sng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  <a:t>asciugamani e carta </a:t>
              </a:r>
              <a:b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</a:br>
              <a: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  <a:t>              </a:t>
              </a:r>
              <a:r>
                <a:rPr lang="it-IT" b="1" u="sng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  <a:t>da cucina </a:t>
              </a:r>
              <a:r>
                <a:rPr lang="it-IT" dirty="0">
                  <a:solidFill>
                    <a:srgbClr val="00579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  <a:t>realizzati</a:t>
              </a:r>
              <a:r>
                <a:rPr lang="it-IT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  <a:t> </a:t>
              </a:r>
              <a:r>
                <a:rPr lang="it-IT" dirty="0">
                  <a:solidFill>
                    <a:srgbClr val="00579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  <a:t>in carta con proprietà assorbenti è un modo </a:t>
              </a:r>
              <a:br>
                <a:rPr lang="it-IT" dirty="0">
                  <a:solidFill>
                    <a:srgbClr val="00579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</a:br>
              <a:r>
                <a:rPr lang="it-IT" dirty="0">
                  <a:solidFill>
                    <a:srgbClr val="00579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  <a:t>           estremamente igienico per asciugare le mani dopo il lavaggio </a:t>
              </a:r>
              <a:br>
                <a:rPr lang="it-IT" dirty="0">
                  <a:solidFill>
                    <a:srgbClr val="00579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</a:br>
              <a:r>
                <a:rPr lang="it-IT" dirty="0">
                  <a:solidFill>
                    <a:srgbClr val="00579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  <a:t>       e anche per pulire le superfici. Che sia in casa o fuori casa, </a:t>
              </a:r>
              <a:br>
                <a:rPr lang="it-IT" dirty="0">
                  <a:solidFill>
                    <a:srgbClr val="00579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</a:br>
              <a:r>
                <a:rPr lang="it-IT" dirty="0">
                  <a:solidFill>
                    <a:srgbClr val="00579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  <a:t>la tua famiglia, i clienti e il personale meritano il meglio. Gli asciugamani 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6CF1FBCB-4193-1FD4-F812-8D50F05B3C0A}"/>
                </a:ext>
              </a:extLst>
            </p:cNvPr>
            <p:cNvSpPr txBox="1"/>
            <p:nvPr/>
          </p:nvSpPr>
          <p:spPr>
            <a:xfrm>
              <a:off x="450527" y="5219908"/>
              <a:ext cx="751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579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+mn-cs"/>
                </a:rPr>
                <a:t>di carta da cucina sono una soluzione ideale sia in ambienti domestici che commerciali.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2704156-425A-0527-34F7-8744C4661915}"/>
              </a:ext>
            </a:extLst>
          </p:cNvPr>
          <p:cNvGrpSpPr/>
          <p:nvPr/>
        </p:nvGrpSpPr>
        <p:grpSpPr>
          <a:xfrm>
            <a:off x="-11113" y="0"/>
            <a:ext cx="9155113" cy="764704"/>
            <a:chOff x="-8709" y="-11223"/>
            <a:chExt cx="9155113" cy="793404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0563158A-3CC4-60F6-7084-0F396EF44759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824077A0-3F64-A0BB-C47B-766E9758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30815C9-D720-8F00-745E-FE6D399F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65AAF-C0DA-4329-A852-0EDF5DD7283D}" type="slidenum">
              <a:rPr lang="it-IT" altLang="it-IT" smtClean="0"/>
              <a:pPr>
                <a:defRPr/>
              </a:pPr>
              <a:t>37</a:t>
            </a:fld>
            <a:endParaRPr lang="it-IT" alt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B18013-A3A9-8BCE-45F3-93F46339EF43}"/>
              </a:ext>
            </a:extLst>
          </p:cNvPr>
          <p:cNvSpPr txBox="1"/>
          <p:nvPr/>
        </p:nvSpPr>
        <p:spPr>
          <a:xfrm>
            <a:off x="-69097" y="63724"/>
            <a:ext cx="8471545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SONO PRODOTTI CON UTILIZZO OTTIMIZZATO DELLE RISORSE energia, acqua, minimo spreco e massima sicurezza per i lavoratori.</a:t>
            </a:r>
          </a:p>
          <a:p>
            <a:pPr algn="ctr">
              <a:lnSpc>
                <a:spcPct val="80000"/>
              </a:lnSpc>
            </a:pPr>
            <a:endPara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6F637DE-D16C-F8BD-680C-EC2F0E51E7ED}"/>
              </a:ext>
            </a:extLst>
          </p:cNvPr>
          <p:cNvSpPr txBox="1"/>
          <p:nvPr/>
        </p:nvSpPr>
        <p:spPr>
          <a:xfrm>
            <a:off x="290744" y="801495"/>
            <a:ext cx="8613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Come ottimizzano le risorse le Aziende di Prodotti tissue in Europa?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6F52E9-341E-8BBE-30D6-880DB9A77B02}"/>
              </a:ext>
            </a:extLst>
          </p:cNvPr>
          <p:cNvSpPr txBox="1"/>
          <p:nvPr/>
        </p:nvSpPr>
        <p:spPr>
          <a:xfrm>
            <a:off x="122700" y="1330214"/>
            <a:ext cx="8966642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t-IT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ENERGIA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: </a:t>
            </a: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Le aziende associate a ETS si impegnano a mitigare il cambiamento climatico raggiungendo l'obiettivo dell'industria globale dei beni di consumo di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ridurre le emissioni di carbonio attraverso l'innovazione nei singoli processi di produzione, catene di approvvigionamento e prodotti</a:t>
            </a:r>
            <a:r>
              <a:rPr lang="it-IT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, </a:t>
            </a: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al fine 			    di portare avanti l'obiettivo dell'Accordo di Parigi di limitare l'aumento</a:t>
            </a:r>
            <a:b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			       della temperatura globale ben al di sotto di </a:t>
            </a:r>
            <a:r>
              <a:rPr lang="it-IT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2,0° </a:t>
            </a: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entro la fine</a:t>
            </a:r>
            <a:b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			        del secolo e perseguire un percorso per mantenerlo a </a:t>
            </a:r>
            <a:r>
              <a:rPr lang="it-IT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1,5°C.</a:t>
            </a:r>
            <a:endParaRPr lang="it-IT" dirty="0">
              <a:solidFill>
                <a:srgbClr val="005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170EEF8-74F1-14E2-6952-40A92BF2E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95" y="2158215"/>
            <a:ext cx="2914237" cy="308670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B4BE0F-9E40-4530-8742-9E208857CB6D}"/>
              </a:ext>
            </a:extLst>
          </p:cNvPr>
          <p:cNvSpPr txBox="1"/>
          <p:nvPr/>
        </p:nvSpPr>
        <p:spPr>
          <a:xfrm>
            <a:off x="3297062" y="2808840"/>
            <a:ext cx="5556712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t-IT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USO DELL’ACQUA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: </a:t>
            </a: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Il settore della Carta Tissue fornisce soluzioni igieniche per la salute e il benessere dei consumatori e della collettività. L'industria del tissue utilizza una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quantità significativa</a:t>
            </a: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di acqua nella produzione della carta, perché l'acqua trasporta e distribuisce le fibre sulla tela della macchina continua per formare la carta. </a:t>
            </a:r>
            <a:b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Però sempre più l'acqua utilizzata rimane principalmente nel processo e viene pulita dopo l'uso</a:t>
            </a: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AC2F8A8-A1A4-2CEF-42AC-9D868DA03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5029D61-66C3-6F9D-3F90-A39955183C8F}"/>
              </a:ext>
            </a:extLst>
          </p:cNvPr>
          <p:cNvSpPr txBox="1"/>
          <p:nvPr/>
        </p:nvSpPr>
        <p:spPr>
          <a:xfrm>
            <a:off x="179512" y="4806867"/>
            <a:ext cx="8966642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			    </a:t>
            </a:r>
            <a:r>
              <a:rPr lang="it-IT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SICUREZZA PER I LAVORATORI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: </a:t>
            </a:r>
            <a:r>
              <a:rPr lang="it-IT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</a:t>
            </a: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Tutte le aziende associate </a:t>
            </a:r>
            <a:b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		                  a ETS si impegnano a garantire che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la sicurezza sul posto di lavoro </a:t>
            </a:r>
            <a:b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sia la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priorità numero uno per tutti i dipendenti</a:t>
            </a: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: tutti gli infortuni e le malattie sul lavoro devono essere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prevenute</a:t>
            </a: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attraverso le attività di ricerca e ingegneria, sviluppo del prodotto, produzione, consegna e vendita.  Il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posto di lavoro </a:t>
            </a: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deve soddisfare o superare le leggi e i regolamenti applicabili in materia </a:t>
            </a:r>
            <a:b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di sicurezza e igiene sul lavoro. Si devono stabilire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standard di sicurezza e igiene sul lavoro </a:t>
            </a: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basati sulle migliori pratiche, sforzandosi di migliorare continuamente le proprie prestazioni circa la sicurezza </a:t>
            </a:r>
            <a:b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</a:br>
            <a:r>
              <a:rPr lang="it-IT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e igiene sul lavoro. Tutto il personale deve contribuire al miglioramento della sicurezza.</a:t>
            </a:r>
          </a:p>
        </p:txBody>
      </p:sp>
    </p:spTree>
    <p:extLst>
      <p:ext uri="{BB962C8B-B14F-4D97-AF65-F5344CB8AC3E}">
        <p14:creationId xmlns:p14="http://schemas.microsoft.com/office/powerpoint/2010/main" val="258978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2704156-425A-0527-34F7-8744C4661915}"/>
              </a:ext>
            </a:extLst>
          </p:cNvPr>
          <p:cNvGrpSpPr/>
          <p:nvPr/>
        </p:nvGrpSpPr>
        <p:grpSpPr>
          <a:xfrm>
            <a:off x="-11113" y="0"/>
            <a:ext cx="9155113" cy="764704"/>
            <a:chOff x="-8709" y="-11223"/>
            <a:chExt cx="9155113" cy="793404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0563158A-3CC4-60F6-7084-0F396EF44759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824077A0-3F64-A0BB-C47B-766E9758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30815C9-D720-8F00-745E-FE6D399F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65AAF-C0DA-4329-A852-0EDF5DD7283D}" type="slidenum">
              <a:rPr lang="it-IT" altLang="it-IT" smtClean="0"/>
              <a:pPr>
                <a:defRPr/>
              </a:pPr>
              <a:t>38</a:t>
            </a:fld>
            <a:endParaRPr lang="it-IT" alt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B18013-A3A9-8BCE-45F3-93F46339EF43}"/>
              </a:ext>
            </a:extLst>
          </p:cNvPr>
          <p:cNvSpPr txBox="1"/>
          <p:nvPr/>
        </p:nvSpPr>
        <p:spPr>
          <a:xfrm>
            <a:off x="54658" y="40720"/>
            <a:ext cx="8405774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FANNO PARTE DELL'ECONOMIA CIRCOLARE in quanto </a:t>
            </a:r>
            <a:b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 loro rifiuti possono essere trasformati in una nuova risorsa.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6F637DE-D16C-F8BD-680C-EC2F0E51E7ED}"/>
              </a:ext>
            </a:extLst>
          </p:cNvPr>
          <p:cNvSpPr txBox="1"/>
          <p:nvPr/>
        </p:nvSpPr>
        <p:spPr>
          <a:xfrm>
            <a:off x="216208" y="897159"/>
            <a:ext cx="8853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Il Green Deal europeo mira a trasformare l'UE in un'economia moderna, efficiente </a:t>
            </a:r>
            <a:r>
              <a:rPr lang="it-IT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sotto il profilo delle risorse e 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competitiva</a:t>
            </a:r>
            <a:r>
              <a:rPr lang="it-IT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puntando a 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zero inquinamento </a:t>
            </a:r>
            <a:r>
              <a:rPr lang="it-IT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per proteggere il capitale naturale dell'UE e la salute e il benessere dei cittadini.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9ED047E-763E-E690-223F-50F4461E5FF7}"/>
              </a:ext>
            </a:extLst>
          </p:cNvPr>
          <p:cNvSpPr txBox="1"/>
          <p:nvPr/>
        </p:nvSpPr>
        <p:spPr>
          <a:xfrm>
            <a:off x="211136" y="1852328"/>
            <a:ext cx="850751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lnSpc>
                <a:spcPct val="85000"/>
              </a:lnSpc>
              <a:defRPr sz="180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defRPr>
            </a:lvl1pPr>
          </a:lstStyle>
          <a:p>
            <a:r>
              <a:rPr lang="it-IT" dirty="0"/>
              <a:t>I prodotti di carta tissue sono di solito </a:t>
            </a:r>
            <a:r>
              <a:rPr lang="it-IT" b="1" dirty="0">
                <a:solidFill>
                  <a:srgbClr val="0000FF"/>
                </a:solidFill>
              </a:rPr>
              <a:t>prodotti </a:t>
            </a:r>
            <a:br>
              <a:rPr lang="it-IT" b="1" dirty="0">
                <a:solidFill>
                  <a:srgbClr val="0000FF"/>
                </a:solidFill>
              </a:rPr>
            </a:br>
            <a:r>
              <a:rPr lang="it-IT" b="1" dirty="0">
                <a:solidFill>
                  <a:srgbClr val="0000FF"/>
                </a:solidFill>
              </a:rPr>
              <a:t>monouso </a:t>
            </a:r>
            <a:r>
              <a:rPr lang="it-IT" dirty="0"/>
              <a:t>e in genere vanno gettati dopo l'uso. </a:t>
            </a:r>
            <a:br>
              <a:rPr lang="it-IT" dirty="0"/>
            </a:br>
            <a:r>
              <a:rPr lang="it-IT" dirty="0"/>
              <a:t>Le opzioni di riciclaggio sono ancora limitate </a:t>
            </a:r>
            <a:br>
              <a:rPr lang="it-IT" dirty="0"/>
            </a:br>
            <a:r>
              <a:rPr lang="it-IT" dirty="0"/>
              <a:t>rispetto al materiale di imballaggio, </a:t>
            </a:r>
            <a:br>
              <a:rPr lang="it-IT" dirty="0"/>
            </a:br>
            <a:r>
              <a:rPr lang="it-IT" dirty="0"/>
              <a:t>ma i prodotti in carta tissue si adattano </a:t>
            </a:r>
            <a:br>
              <a:rPr lang="it-IT" dirty="0"/>
            </a:br>
            <a:r>
              <a:rPr lang="it-IT" dirty="0"/>
              <a:t>perfettamente agli </a:t>
            </a:r>
            <a:r>
              <a:rPr lang="it-IT" b="1" dirty="0">
                <a:solidFill>
                  <a:srgbClr val="0000FF"/>
                </a:solidFill>
              </a:rPr>
              <a:t>schemi di gestione </a:t>
            </a:r>
            <a:br>
              <a:rPr lang="it-IT" b="1" dirty="0">
                <a:solidFill>
                  <a:srgbClr val="0000FF"/>
                </a:solidFill>
              </a:rPr>
            </a:br>
            <a:r>
              <a:rPr lang="it-IT" b="1" dirty="0">
                <a:solidFill>
                  <a:srgbClr val="0000FF"/>
                </a:solidFill>
              </a:rPr>
              <a:t>dei rifiuti esistent</a:t>
            </a:r>
            <a:r>
              <a:rPr lang="it-IT" dirty="0"/>
              <a:t>i e potrebbero persino fornire </a:t>
            </a:r>
            <a:br>
              <a:rPr lang="it-IT" dirty="0"/>
            </a:br>
            <a:r>
              <a:rPr lang="it-IT" dirty="0"/>
              <a:t>un </a:t>
            </a:r>
            <a:r>
              <a:rPr lang="it-IT" b="1" dirty="0">
                <a:solidFill>
                  <a:srgbClr val="0000FF"/>
                </a:solidFill>
              </a:rPr>
              <a:t>vantaggio in tale ambito (incenerimento </a:t>
            </a:r>
            <a:br>
              <a:rPr lang="it-IT" b="1" dirty="0">
                <a:solidFill>
                  <a:srgbClr val="0000FF"/>
                </a:solidFill>
              </a:rPr>
            </a:br>
            <a:r>
              <a:rPr lang="it-IT" b="1" dirty="0">
                <a:solidFill>
                  <a:srgbClr val="0000FF"/>
                </a:solidFill>
              </a:rPr>
              <a:t>con recupero di energia o compostaggio).</a:t>
            </a:r>
            <a:br>
              <a:rPr lang="it-IT" dirty="0"/>
            </a:br>
            <a:endParaRPr lang="it-IT" dirty="0"/>
          </a:p>
          <a:p>
            <a:r>
              <a:rPr lang="it-IT" dirty="0"/>
              <a:t>Le singole aziende associate a ETS </a:t>
            </a:r>
            <a:br>
              <a:rPr lang="it-IT" dirty="0"/>
            </a:br>
            <a:r>
              <a:rPr lang="it-IT" dirty="0"/>
              <a:t>si impegnano a s</a:t>
            </a:r>
            <a:r>
              <a:rPr lang="it-IT" b="1" dirty="0">
                <a:solidFill>
                  <a:srgbClr val="0000FF"/>
                </a:solidFill>
              </a:rPr>
              <a:t>ostenere lo sviluppo </a:t>
            </a:r>
            <a:br>
              <a:rPr lang="it-IT" b="1" dirty="0">
                <a:solidFill>
                  <a:srgbClr val="0000FF"/>
                </a:solidFill>
              </a:rPr>
            </a:br>
            <a:r>
              <a:rPr lang="it-IT" b="1" dirty="0">
                <a:solidFill>
                  <a:srgbClr val="0000FF"/>
                </a:solidFill>
              </a:rPr>
              <a:t>di nuovi modelli di business circolari </a:t>
            </a:r>
            <a:br>
              <a:rPr lang="it-IT" dirty="0"/>
            </a:br>
            <a:r>
              <a:rPr lang="it-IT" dirty="0"/>
              <a:t>con l'obiettivo di aumentare la quantità </a:t>
            </a:r>
            <a:br>
              <a:rPr lang="it-IT" dirty="0"/>
            </a:br>
            <a:r>
              <a:rPr lang="it-IT" dirty="0"/>
              <a:t>e il grado di recupero del prodotto e di ridurre </a:t>
            </a:r>
            <a:br>
              <a:rPr lang="it-IT" dirty="0"/>
            </a:br>
            <a:r>
              <a:rPr lang="it-IT" dirty="0"/>
              <a:t>al minimo gli sprechi. Ciò include il </a:t>
            </a:r>
            <a:r>
              <a:rPr lang="it-IT" b="1" dirty="0">
                <a:solidFill>
                  <a:srgbClr val="0000FF"/>
                </a:solidFill>
              </a:rPr>
              <a:t>recupero </a:t>
            </a:r>
            <a:br>
              <a:rPr lang="it-IT" b="1" dirty="0">
                <a:solidFill>
                  <a:srgbClr val="0000FF"/>
                </a:solidFill>
              </a:rPr>
            </a:br>
            <a:r>
              <a:rPr lang="it-IT" b="1" dirty="0">
                <a:solidFill>
                  <a:srgbClr val="0000FF"/>
                </a:solidFill>
              </a:rPr>
              <a:t>di materiale attraverso il riciclaggio di</a:t>
            </a:r>
          </a:p>
          <a:p>
            <a:r>
              <a:rPr lang="it-IT" b="1" dirty="0">
                <a:solidFill>
                  <a:srgbClr val="0000FF"/>
                </a:solidFill>
              </a:rPr>
              <a:t>imballaggi e prodotti usati </a:t>
            </a:r>
            <a:r>
              <a:rPr lang="it-IT" dirty="0"/>
              <a:t>ove possibile e appropriato (ad es. </a:t>
            </a:r>
            <a:r>
              <a:rPr lang="it-IT" b="1" dirty="0">
                <a:solidFill>
                  <a:srgbClr val="0000FF"/>
                </a:solidFill>
              </a:rPr>
              <a:t>asciugamani usati in grandi locali pubblici</a:t>
            </a:r>
            <a:r>
              <a:rPr lang="it-IT" dirty="0"/>
              <a:t>), o l'uso vantaggioso tramite </a:t>
            </a:r>
            <a:r>
              <a:rPr lang="it-IT" b="1" dirty="0">
                <a:solidFill>
                  <a:srgbClr val="0000FF"/>
                </a:solidFill>
              </a:rPr>
              <a:t>compostaggio, incenerimento con recupero di energia </a:t>
            </a:r>
            <a:br>
              <a:rPr lang="it-IT" b="1" dirty="0">
                <a:solidFill>
                  <a:srgbClr val="0000FF"/>
                </a:solidFill>
              </a:rPr>
            </a:br>
            <a:r>
              <a:rPr lang="it-IT" dirty="0"/>
              <a:t>ed evitando lo smaltimento in discarica.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3B7D292-460B-B1B3-5EFB-2B8676B6D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844824"/>
            <a:ext cx="4482151" cy="36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11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9D68F28F-158E-A406-CBF7-331927A7FA23}"/>
              </a:ext>
            </a:extLst>
          </p:cNvPr>
          <p:cNvGrpSpPr/>
          <p:nvPr/>
        </p:nvGrpSpPr>
        <p:grpSpPr>
          <a:xfrm>
            <a:off x="-8709" y="-27384"/>
            <a:ext cx="9155113" cy="936104"/>
            <a:chOff x="-8709" y="-11223"/>
            <a:chExt cx="9155113" cy="793404"/>
          </a:xfrm>
        </p:grpSpPr>
        <p:sp>
          <p:nvSpPr>
            <p:cNvPr id="3" name="Rectangle 12">
              <a:extLst>
                <a:ext uri="{FF2B5EF4-FFF2-40B4-BE49-F238E27FC236}">
                  <a16:creationId xmlns:a16="http://schemas.microsoft.com/office/drawing/2014/main" id="{6B00D870-712A-30D5-D40A-DC8166815773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FEE544-4F57-76E2-AB88-3F6C8C778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ttangolo 12"/>
          <p:cNvSpPr/>
          <p:nvPr/>
        </p:nvSpPr>
        <p:spPr>
          <a:xfrm>
            <a:off x="107950" y="2492895"/>
            <a:ext cx="8802688" cy="24824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it-IT" dirty="0"/>
              <a:t> 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33474" y="65547"/>
            <a:ext cx="67865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Il ruolo di un’opera </a:t>
            </a:r>
            <a:b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 illustrazione o di un breve fumetto  </a:t>
            </a:r>
          </a:p>
        </p:txBody>
      </p:sp>
      <p:sp>
        <p:nvSpPr>
          <p:cNvPr id="73736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FAD10E-1246-482B-9F75-80F974BE9F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88652" y="1196752"/>
            <a:ext cx="8308236" cy="11825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latin typeface="+mn-lt"/>
                <a:cs typeface="+mn-cs"/>
              </a:rPr>
              <a:t>Pur essendo noti  agli esperti, i risultati degli studi scientifici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latin typeface="+mn-lt"/>
                <a:cs typeface="+mn-cs"/>
              </a:rPr>
              <a:t>sono ancora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ignorati</a:t>
            </a:r>
            <a:r>
              <a:rPr lang="it-IT" sz="2200" b="1" dirty="0">
                <a:latin typeface="+mn-lt"/>
                <a:cs typeface="+mn-cs"/>
              </a:rPr>
              <a:t> dal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grande</a:t>
            </a:r>
            <a:r>
              <a:rPr lang="it-IT" sz="2200" b="1" dirty="0">
                <a:latin typeface="+mn-lt"/>
                <a:cs typeface="+mn-cs"/>
              </a:rPr>
              <a:t>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pubblico</a:t>
            </a:r>
            <a:r>
              <a:rPr lang="it-IT" sz="2200" b="1" dirty="0">
                <a:latin typeface="+mn-lt"/>
                <a:cs typeface="+mn-cs"/>
              </a:rPr>
              <a:t>. </a:t>
            </a:r>
            <a:br>
              <a:rPr lang="it-IT" sz="2200" b="1" dirty="0">
                <a:latin typeface="+mn-lt"/>
                <a:cs typeface="+mn-cs"/>
              </a:rPr>
            </a:br>
            <a:r>
              <a:rPr lang="it-IT" sz="2200" b="1" dirty="0">
                <a:latin typeface="+mn-lt"/>
                <a:cs typeface="+mn-cs"/>
              </a:rPr>
              <a:t>Inoltre esistono diversi falsi miti sulla carta, che invece è tra i prodotti</a:t>
            </a:r>
            <a:br>
              <a:rPr lang="it-IT" sz="2200" b="1" dirty="0">
                <a:latin typeface="+mn-lt"/>
                <a:cs typeface="+mn-cs"/>
              </a:rPr>
            </a:br>
            <a:r>
              <a:rPr lang="it-IT" sz="2200" b="1" dirty="0">
                <a:latin typeface="+mn-lt"/>
                <a:cs typeface="+mn-cs"/>
              </a:rPr>
              <a:t>industriali più sostenibili che ci siano.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33362" y="3254899"/>
            <a:ext cx="8586788" cy="1612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Obiettivo</a:t>
            </a:r>
            <a:r>
              <a:rPr lang="it-IT" sz="2200" b="1" dirty="0">
                <a:latin typeface="+mn-lt"/>
                <a:cs typeface="+mn-cs"/>
              </a:rPr>
              <a:t>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dell</a:t>
            </a:r>
            <a:r>
              <a:rPr lang="it-IT" sz="2200" b="1" dirty="0">
                <a:latin typeface="+mn-lt"/>
                <a:cs typeface="+mn-cs"/>
              </a:rPr>
              <a:t>’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opera</a:t>
            </a:r>
            <a:r>
              <a:rPr lang="it-IT" sz="2200" b="1" dirty="0">
                <a:latin typeface="+mn-lt"/>
                <a:cs typeface="+mn-cs"/>
              </a:rPr>
              <a:t> a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fumetto</a:t>
            </a:r>
            <a:r>
              <a:rPr lang="it-IT" sz="2200" b="1" dirty="0">
                <a:latin typeface="+mn-lt"/>
                <a:cs typeface="+mn-cs"/>
              </a:rPr>
              <a:t> o di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illustrazione</a:t>
            </a:r>
            <a:r>
              <a:rPr lang="it-IT" sz="2200" b="1" dirty="0">
                <a:latin typeface="+mn-lt"/>
                <a:cs typeface="+mn-cs"/>
              </a:rPr>
              <a:t>  e dei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Video</a:t>
            </a:r>
            <a:r>
              <a:rPr lang="it-IT" sz="2200" b="1" dirty="0">
                <a:latin typeface="+mn-lt"/>
                <a:cs typeface="+mn-cs"/>
              </a:rPr>
              <a:t> è stato </a:t>
            </a:r>
            <a:br>
              <a:rPr lang="it-IT" sz="2200" b="1" dirty="0">
                <a:latin typeface="+mn-lt"/>
                <a:cs typeface="+mn-cs"/>
              </a:rPr>
            </a:br>
            <a:r>
              <a:rPr lang="it-IT" sz="2200" b="1" dirty="0">
                <a:latin typeface="+mn-lt"/>
                <a:cs typeface="+mn-cs"/>
              </a:rPr>
              <a:t>nelle edizioni precedenti del Concorso quello di illustrare sinteticamente le superiori  garanzie di Igiene garantite dai prodotti di carta, rispetto agli asciugatori elettrici, mentre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questa edizione desidera focalizzarsi</a:t>
            </a:r>
            <a:b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sui diversi aspetti della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sostenibilità dei prodotti in carta.</a:t>
            </a:r>
            <a:endParaRPr lang="it-IT" sz="2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47647" y="2535231"/>
            <a:ext cx="8308236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it-IT" sz="2200" b="1" dirty="0">
                <a:latin typeface="+mn-lt"/>
                <a:cs typeface="+mn-cs"/>
              </a:rPr>
              <a:t>I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giovani</a:t>
            </a:r>
            <a:r>
              <a:rPr lang="it-IT" sz="2200" b="1" dirty="0">
                <a:latin typeface="+mn-lt"/>
                <a:cs typeface="+mn-cs"/>
              </a:rPr>
              <a:t> in particolare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ignorano</a:t>
            </a:r>
            <a:r>
              <a:rPr lang="it-IT" sz="2200" b="1" dirty="0">
                <a:latin typeface="+mn-lt"/>
                <a:cs typeface="+mn-cs"/>
              </a:rPr>
              <a:t> tanto i benefici di maggiore Igienicità dell’asciugarsi le mani con la carta, che la sua sostenibilità.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10356" y="5147531"/>
            <a:ext cx="8575553" cy="12459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it-IT" sz="2200" b="1" dirty="0">
                <a:latin typeface="+mn-lt"/>
                <a:cs typeface="+mn-cs"/>
              </a:rPr>
              <a:t>La disponibilità di un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messaggio</a:t>
            </a:r>
            <a:r>
              <a:rPr lang="it-IT" sz="2200" b="1" dirty="0">
                <a:latin typeface="+mn-lt"/>
                <a:cs typeface="+mn-cs"/>
              </a:rPr>
              <a:t>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moderno</a:t>
            </a:r>
            <a:r>
              <a:rPr lang="it-IT" sz="2200" b="1" dirty="0">
                <a:latin typeface="+mn-lt"/>
                <a:cs typeface="+mn-cs"/>
              </a:rPr>
              <a:t> e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spigliato</a:t>
            </a:r>
            <a:r>
              <a:rPr lang="it-IT" sz="2200" b="1" dirty="0">
                <a:latin typeface="+mn-lt"/>
                <a:cs typeface="+mn-cs"/>
              </a:rPr>
              <a:t>, apre la possibilità</a:t>
            </a:r>
            <a:br>
              <a:rPr lang="it-IT" sz="2200" b="1" dirty="0">
                <a:latin typeface="+mn-lt"/>
                <a:cs typeface="+mn-cs"/>
              </a:rPr>
            </a:br>
            <a:r>
              <a:rPr lang="it-IT" sz="2200" b="1" dirty="0">
                <a:latin typeface="+mn-lt"/>
                <a:cs typeface="+mn-cs"/>
              </a:rPr>
              <a:t>   di utilizzare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mezzi</a:t>
            </a:r>
            <a:r>
              <a:rPr lang="it-IT" sz="2200" b="1" dirty="0">
                <a:latin typeface="+mn-lt"/>
                <a:cs typeface="+mn-cs"/>
              </a:rPr>
              <a:t>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sintetici</a:t>
            </a:r>
            <a:r>
              <a:rPr lang="it-IT" sz="2200" b="1" dirty="0">
                <a:latin typeface="+mn-lt"/>
                <a:cs typeface="+mn-cs"/>
              </a:rPr>
              <a:t>, come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Locandine</a:t>
            </a:r>
            <a:r>
              <a:rPr lang="it-IT" sz="2200" b="1" dirty="0">
                <a:latin typeface="+mn-lt"/>
                <a:cs typeface="+mn-cs"/>
              </a:rPr>
              <a:t>,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Social</a:t>
            </a:r>
            <a:r>
              <a:rPr lang="it-IT" sz="2200" b="1" dirty="0">
                <a:latin typeface="+mn-lt"/>
                <a:cs typeface="+mn-cs"/>
              </a:rPr>
              <a:t>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Media</a:t>
            </a:r>
            <a:r>
              <a:rPr lang="it-IT" sz="2200" b="1" dirty="0">
                <a:latin typeface="+mn-lt"/>
                <a:cs typeface="+mn-cs"/>
              </a:rPr>
              <a:t>, </a:t>
            </a: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ampia </a:t>
            </a:r>
            <a:b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it-IT" sz="2200" b="1" dirty="0">
                <a:solidFill>
                  <a:srgbClr val="003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presenza</a:t>
            </a:r>
            <a:r>
              <a:rPr lang="it-IT" sz="2200" b="1" dirty="0">
                <a:latin typeface="+mn-lt"/>
                <a:cs typeface="+mn-cs"/>
              </a:rPr>
              <a:t> nel Website ETS, utilizzo in redazionali stampa, ovviamente </a:t>
            </a:r>
            <a:br>
              <a:rPr lang="it-IT" sz="2200" b="1" dirty="0">
                <a:latin typeface="+mn-lt"/>
                <a:cs typeface="+mn-cs"/>
              </a:rPr>
            </a:br>
            <a:r>
              <a:rPr lang="it-IT" sz="2200" b="1" dirty="0">
                <a:latin typeface="+mn-lt"/>
                <a:cs typeface="+mn-cs"/>
              </a:rPr>
              <a:t>  sempre nell’ ambito di un’ informazione firmata e controllata dall’ ETS.</a:t>
            </a:r>
          </a:p>
        </p:txBody>
      </p:sp>
      <p:sp>
        <p:nvSpPr>
          <p:cNvPr id="5" name="Segnaposto numero diapositiva 8">
            <a:extLst>
              <a:ext uri="{FF2B5EF4-FFF2-40B4-BE49-F238E27FC236}">
                <a16:creationId xmlns:a16="http://schemas.microsoft.com/office/drawing/2014/main" id="{4E6C6262-12F9-40E1-B9EB-6DDAA7AEF868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4AE176-139D-4130-B5EE-C4E94528FD3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17DECBE2-837C-A343-9477-0CBB6B0E1E99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2939F88-4907-392A-FAD7-67BD198CF6E8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ECF931D1-AF48-E606-F535-D489DA95A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gnaposto numero diapositiva 1">
            <a:extLst>
              <a:ext uri="{FF2B5EF4-FFF2-40B4-BE49-F238E27FC236}">
                <a16:creationId xmlns:a16="http://schemas.microsoft.com/office/drawing/2014/main" id="{8818C221-C991-C69E-0CB5-1BD6815D97EF}"/>
              </a:ext>
            </a:extLst>
          </p:cNvPr>
          <p:cNvSpPr txBox="1">
            <a:spLocks/>
          </p:cNvSpPr>
          <p:nvPr/>
        </p:nvSpPr>
        <p:spPr>
          <a:xfrm>
            <a:off x="6915270" y="64268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39</a:t>
            </a:fld>
            <a:endParaRPr 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8CEDCF2A-1C36-4C80-49A6-FCEC4726FE66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EAF62614-08A0-446D-0224-35250775EE89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D3B95981-63D3-F4A6-0397-6435C8EE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-324544" y="41226"/>
            <a:ext cx="8784975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L’ ETS  (European Tissue Symposium) è la Associazione </a:t>
            </a:r>
            <a:b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dei Produttori Europei di Tissue</a:t>
            </a:r>
          </a:p>
        </p:txBody>
      </p:sp>
      <p:sp>
        <p:nvSpPr>
          <p:cNvPr id="8199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459163" y="5540375"/>
            <a:ext cx="465137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*</a:t>
            </a:r>
          </a:p>
        </p:txBody>
      </p:sp>
      <p:pic>
        <p:nvPicPr>
          <p:cNvPr id="23" name="Picture 2" descr="http://www.vanderwindt.com/site/images/1500/hygiene-papi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t="8333" r="13379" b="3667"/>
          <a:stretch>
            <a:fillRect/>
          </a:stretch>
        </p:blipFill>
        <p:spPr bwMode="auto">
          <a:xfrm>
            <a:off x="5155281" y="2395405"/>
            <a:ext cx="363924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B5C77223-6F11-A27A-2E00-77E49CD1680F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442EDE82-0424-3A2E-9EBA-5A227A843D5D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24" name="Picture 1">
            <a:extLst>
              <a:ext uri="{FF2B5EF4-FFF2-40B4-BE49-F238E27FC236}">
                <a16:creationId xmlns:a16="http://schemas.microsoft.com/office/drawing/2014/main" id="{CE872C3C-5C4B-E981-EB6A-93E82A71A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egnaposto numero diapositiva 1">
            <a:extLst>
              <a:ext uri="{FF2B5EF4-FFF2-40B4-BE49-F238E27FC236}">
                <a16:creationId xmlns:a16="http://schemas.microsoft.com/office/drawing/2014/main" id="{83BC7BCD-8F42-63A0-165C-031E1E5CDBC5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F4DD4B9-51A0-8C6B-C850-97EC756479F0}"/>
              </a:ext>
            </a:extLst>
          </p:cNvPr>
          <p:cNvSpPr txBox="1"/>
          <p:nvPr/>
        </p:nvSpPr>
        <p:spPr>
          <a:xfrm>
            <a:off x="306564" y="902565"/>
            <a:ext cx="8029735" cy="5497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it-IT" sz="2400" b="1" i="0" dirty="0">
                <a:effectLst/>
                <a:latin typeface="Arial" panose="020B0604020202020204" pitchFamily="34" charset="0"/>
              </a:rPr>
              <a:t>Membri dell</a:t>
            </a:r>
            <a:r>
              <a:rPr lang="it-IT" sz="2400" b="1" dirty="0">
                <a:latin typeface="Arial" panose="020B0604020202020204" pitchFamily="34" charset="0"/>
              </a:rPr>
              <a:t>’</a:t>
            </a:r>
            <a:r>
              <a:rPr lang="it-IT" sz="2400" b="1" i="0" dirty="0">
                <a:effectLst/>
                <a:latin typeface="Arial" panose="020B0604020202020204" pitchFamily="34" charset="0"/>
              </a:rPr>
              <a:t> European Tissue Symposium</a:t>
            </a:r>
            <a:br>
              <a:rPr lang="it-IT" sz="900" b="1" i="0" dirty="0">
                <a:effectLst/>
                <a:latin typeface="Arial" panose="020B0604020202020204" pitchFamily="34" charset="0"/>
              </a:rPr>
            </a:br>
            <a:endParaRPr lang="it-IT" sz="900" b="1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747474"/>
                </a:solidFill>
                <a:latin typeface="Arial" panose="020B0604020202020204" pitchFamily="34" charset="0"/>
                <a:hlinkClick r:id="rId6"/>
              </a:rPr>
              <a:t>* ESSITY (</a:t>
            </a:r>
            <a:r>
              <a:rPr lang="it-IT" sz="2400" b="1" dirty="0" err="1">
                <a:solidFill>
                  <a:srgbClr val="747474"/>
                </a:solidFill>
                <a:latin typeface="Arial" panose="020B0604020202020204" pitchFamily="34" charset="0"/>
                <a:hlinkClick r:id="rId6"/>
              </a:rPr>
              <a:t>previously</a:t>
            </a:r>
            <a:r>
              <a:rPr lang="it-IT" sz="2400" b="1" dirty="0">
                <a:solidFill>
                  <a:srgbClr val="747474"/>
                </a:solidFill>
                <a:latin typeface="Arial" panose="020B0604020202020204" pitchFamily="34" charset="0"/>
                <a:hlinkClick r:id="rId6"/>
              </a:rPr>
              <a:t> SCA) (S/D) </a:t>
            </a:r>
            <a:endParaRPr lang="it-IT" sz="2400" b="1" dirty="0">
              <a:solidFill>
                <a:srgbClr val="747474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400" b="1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  <a:hlinkClick r:id="rId7"/>
              </a:rPr>
              <a:t>* Sofidel (I)</a:t>
            </a:r>
            <a:endParaRPr lang="it-IT" sz="2400" b="1" i="0" dirty="0">
              <a:solidFill>
                <a:srgbClr val="747474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400" b="1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  <a:hlinkClick r:id="rId8"/>
              </a:rPr>
              <a:t>* WEPA (D)</a:t>
            </a:r>
            <a:endParaRPr lang="it-IT" sz="2400" b="1" dirty="0">
              <a:solidFill>
                <a:srgbClr val="747474"/>
              </a:solidFill>
              <a:latin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400" b="0" i="0" u="none" strike="noStrike" dirty="0" err="1">
                <a:solidFill>
                  <a:srgbClr val="747474"/>
                </a:solidFill>
                <a:effectLst/>
                <a:latin typeface="Arial" panose="020B0604020202020204" pitchFamily="34" charset="0"/>
                <a:hlinkClick r:id="rId9"/>
              </a:rPr>
              <a:t>Metsä</a:t>
            </a:r>
            <a:r>
              <a:rPr lang="it-IT" sz="2400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  <a:hlinkClick r:id="rId9"/>
              </a:rPr>
              <a:t> Tissue (S/FIN)</a:t>
            </a:r>
            <a:endParaRPr lang="it-IT" sz="2400" b="0" i="0" u="none" strike="noStrike" dirty="0">
              <a:solidFill>
                <a:srgbClr val="747474"/>
              </a:solidFill>
              <a:effectLst/>
              <a:latin typeface="Arial" panose="020B0604020202020204" pitchFamily="34" charset="0"/>
              <a:hlinkClick r:id="rId1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400" b="1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  <a:hlinkClick r:id="rId11"/>
              </a:rPr>
              <a:t>* Kimberly-Clark Europe (GB)</a:t>
            </a:r>
            <a:endParaRPr lang="it-IT" sz="2400" b="1" i="0" dirty="0">
              <a:solidFill>
                <a:srgbClr val="747474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  <a:hlinkClick r:id="rId12"/>
              </a:rPr>
              <a:t>Lucart (I)</a:t>
            </a:r>
            <a:endParaRPr lang="it-IT" sz="2400" b="0" i="0" dirty="0">
              <a:solidFill>
                <a:srgbClr val="747474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  <a:hlinkClick r:id="rId10"/>
              </a:rPr>
              <a:t>Cartiere Carrara (I)</a:t>
            </a:r>
            <a:endParaRPr lang="it-IT" sz="2400" b="0" i="0" dirty="0">
              <a:solidFill>
                <a:srgbClr val="747474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  <a:hlinkClick r:id="rId13"/>
              </a:rPr>
              <a:t>Industrie Celtex (I)</a:t>
            </a:r>
            <a:endParaRPr lang="it-IT" sz="2400" b="0" i="0" dirty="0">
              <a:solidFill>
                <a:srgbClr val="747474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  <a:hlinkClick r:id="rId14"/>
              </a:rPr>
              <a:t>Renova (P)</a:t>
            </a:r>
            <a:endParaRPr lang="it-IT" sz="2400" b="0" i="0" dirty="0">
              <a:solidFill>
                <a:srgbClr val="747474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  <a:hlinkClick r:id="rId15"/>
              </a:rPr>
              <a:t>MP Hygiene (F)</a:t>
            </a:r>
            <a:endParaRPr lang="it-IT" sz="2400" b="0" i="0" dirty="0">
              <a:solidFill>
                <a:srgbClr val="747474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747474"/>
                </a:solidFill>
                <a:latin typeface="PT Sans" panose="020B0503020203020204" pitchFamily="34" charset="0"/>
                <a:hlinkClick r:id="rId6"/>
              </a:rPr>
              <a:t> </a:t>
            </a:r>
            <a:endParaRPr lang="it-IT" b="0" i="0" dirty="0">
              <a:solidFill>
                <a:srgbClr val="747474"/>
              </a:solidFill>
              <a:effectLst/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7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uppo 39936">
            <a:extLst>
              <a:ext uri="{FF2B5EF4-FFF2-40B4-BE49-F238E27FC236}">
                <a16:creationId xmlns:a16="http://schemas.microsoft.com/office/drawing/2014/main" id="{3D6E16C5-08AA-4E0A-6AD7-502F880874C0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39938" name="Rectangle 12">
              <a:extLst>
                <a:ext uri="{FF2B5EF4-FFF2-40B4-BE49-F238E27FC236}">
                  <a16:creationId xmlns:a16="http://schemas.microsoft.com/office/drawing/2014/main" id="{B74D73FC-2A72-B8F7-F828-C054989F3A12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39940" name="Picture 3">
              <a:extLst>
                <a:ext uri="{FF2B5EF4-FFF2-40B4-BE49-F238E27FC236}">
                  <a16:creationId xmlns:a16="http://schemas.microsoft.com/office/drawing/2014/main" id="{6DB1CAF1-C3FD-06C0-1811-9CC8571A7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107950" y="1412875"/>
            <a:ext cx="5472113" cy="5256213"/>
            <a:chOff x="107504" y="1412776"/>
            <a:chExt cx="5472608" cy="5256584"/>
          </a:xfrm>
        </p:grpSpPr>
        <p:grpSp>
          <p:nvGrpSpPr>
            <p:cNvPr id="9" name="Gruppo 8"/>
            <p:cNvGrpSpPr/>
            <p:nvPr/>
          </p:nvGrpSpPr>
          <p:grpSpPr>
            <a:xfrm>
              <a:off x="107504" y="1412776"/>
              <a:ext cx="5472608" cy="5256584"/>
              <a:chOff x="179512" y="188640"/>
              <a:chExt cx="6264696" cy="6192688"/>
            </a:xfr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grpSpPr>
          <p:sp>
            <p:nvSpPr>
              <p:cNvPr id="10" name="Rettangolo 9"/>
              <p:cNvSpPr/>
              <p:nvPr/>
            </p:nvSpPr>
            <p:spPr>
              <a:xfrm>
                <a:off x="179512" y="188640"/>
                <a:ext cx="6264696" cy="6192688"/>
              </a:xfrm>
              <a:prstGeom prst="rect">
                <a:avLst/>
              </a:prstGeom>
              <a:grpFill/>
              <a:ln w="508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it-IT" dirty="0"/>
              </a:p>
            </p:txBody>
          </p:sp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3763" y="332656"/>
                <a:ext cx="4316079" cy="311159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 descr="B:\Ets disco d dati\Cartoon\OPERE CONCORSO ETS\POTITO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3645024"/>
                <a:ext cx="1818531" cy="2571391"/>
              </a:xfrm>
              <a:prstGeom prst="rect">
                <a:avLst/>
              </a:prstGeom>
              <a:grpFill/>
            </p:spPr>
          </p:pic>
          <p:pic>
            <p:nvPicPr>
              <p:cNvPr id="13" name="Picture 4" descr="B:\Ets disco d dati\Cartoon\OPERE CONCORSO ETS\MARESCALCHI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9752" y="3645024"/>
                <a:ext cx="1817532" cy="2571391"/>
              </a:xfrm>
              <a:prstGeom prst="rect">
                <a:avLst/>
              </a:prstGeom>
              <a:grpFill/>
            </p:spPr>
          </p:pic>
          <p:pic>
            <p:nvPicPr>
              <p:cNvPr id="14" name="Picture 5" descr="B:\Ets disco d dati\Cartoon\OPERE CONCORSO ETS\GUERRA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5975" y="3645023"/>
                <a:ext cx="1928375" cy="2571391"/>
              </a:xfrm>
              <a:prstGeom prst="rect">
                <a:avLst/>
              </a:prstGeom>
              <a:grpFill/>
            </p:spPr>
          </p:pic>
        </p:grpSp>
        <p:sp>
          <p:nvSpPr>
            <p:cNvPr id="16" name="CasellaDiTesto 15"/>
            <p:cNvSpPr txBox="1"/>
            <p:nvPr/>
          </p:nvSpPr>
          <p:spPr>
            <a:xfrm>
              <a:off x="4683093" y="1558836"/>
              <a:ext cx="652522" cy="3699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2011</a:t>
              </a:r>
            </a:p>
          </p:txBody>
        </p:sp>
      </p:grpSp>
      <p:sp>
        <p:nvSpPr>
          <p:cNvPr id="77827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03DBB6-8A21-41F5-921D-91C26CE1D937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3746" y="55909"/>
            <a:ext cx="8889617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Vincitori dei Cartoon Contests 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2011 - 2012 – 2013 - 2014</a:t>
            </a: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4113729" y="1083724"/>
            <a:ext cx="4905375" cy="2843212"/>
            <a:chOff x="3995936" y="1401198"/>
            <a:chExt cx="4905263" cy="284328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5936" y="1401198"/>
              <a:ext cx="4905263" cy="2843281"/>
            </a:xfrm>
            <a:prstGeom prst="rect">
              <a:avLst/>
            </a:prstGeom>
            <a:effectLst>
              <a:glow rad="63500">
                <a:schemeClr val="tx2">
                  <a:lumMod val="60000"/>
                  <a:lumOff val="40000"/>
                  <a:alpha val="60000"/>
                </a:schemeClr>
              </a:glow>
              <a:softEdge rad="38100"/>
            </a:effectLst>
          </p:spPr>
        </p:pic>
        <p:sp>
          <p:nvSpPr>
            <p:cNvPr id="3" name="CasellaDiTesto 2"/>
            <p:cNvSpPr txBox="1"/>
            <p:nvPr/>
          </p:nvSpPr>
          <p:spPr>
            <a:xfrm>
              <a:off x="5515139" y="1833008"/>
              <a:ext cx="654035" cy="3698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2012</a:t>
              </a:r>
            </a:p>
          </p:txBody>
        </p:sp>
      </p:grpSp>
      <p:grpSp>
        <p:nvGrpSpPr>
          <p:cNvPr id="15" name="Gruppo 14"/>
          <p:cNvGrpSpPr>
            <a:grpSpLocks/>
          </p:cNvGrpSpPr>
          <p:nvPr/>
        </p:nvGrpSpPr>
        <p:grpSpPr bwMode="auto">
          <a:xfrm>
            <a:off x="4019550" y="3475038"/>
            <a:ext cx="4905375" cy="3260725"/>
            <a:chOff x="4003892" y="3567257"/>
            <a:chExt cx="4905263" cy="325957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03892" y="3567257"/>
              <a:ext cx="4905263" cy="3259575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8" name="CasellaDiTesto 17"/>
            <p:cNvSpPr txBox="1"/>
            <p:nvPr/>
          </p:nvSpPr>
          <p:spPr>
            <a:xfrm>
              <a:off x="5656442" y="3740233"/>
              <a:ext cx="652447" cy="3697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2013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EBDC5CB3-B4CA-AF72-1E76-FD76B7D436A8}"/>
              </a:ext>
            </a:extLst>
          </p:cNvPr>
          <p:cNvGrpSpPr/>
          <p:nvPr/>
        </p:nvGrpSpPr>
        <p:grpSpPr>
          <a:xfrm>
            <a:off x="1220100" y="2241549"/>
            <a:ext cx="5971189" cy="3940215"/>
            <a:chOff x="1220100" y="2241549"/>
            <a:chExt cx="5971189" cy="3940215"/>
          </a:xfrm>
        </p:grpSpPr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DDA3325A-2224-FA4B-6023-7364F07D102D}"/>
                </a:ext>
              </a:extLst>
            </p:cNvPr>
            <p:cNvSpPr/>
            <p:nvPr/>
          </p:nvSpPr>
          <p:spPr>
            <a:xfrm>
              <a:off x="1220100" y="2241549"/>
              <a:ext cx="5971189" cy="394021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glow rad="127000">
                <a:schemeClr val="accent6">
                  <a:lumMod val="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E</a:t>
              </a:r>
              <a:endParaRPr lang="it-IT" dirty="0"/>
            </a:p>
          </p:txBody>
        </p: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63EA5B27-4C86-C583-9302-A07D17EA7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439" y="2514737"/>
              <a:ext cx="2059196" cy="2974699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B7D17C1F-F11B-1941-C274-97D54E9B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280" y="2922654"/>
              <a:ext cx="3096882" cy="2190618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DA9ACEE-4CB2-B3A8-1A3E-AD786E320B91}"/>
                </a:ext>
              </a:extLst>
            </p:cNvPr>
            <p:cNvSpPr txBox="1"/>
            <p:nvPr/>
          </p:nvSpPr>
          <p:spPr>
            <a:xfrm>
              <a:off x="1520261" y="5475183"/>
              <a:ext cx="11929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chemeClr val="accent1"/>
                  </a:solidFill>
                </a:rPr>
                <a:t>Elisa Canaglia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CF4AE1D9-B3EF-89A6-9789-96334CEB2E37}"/>
                </a:ext>
              </a:extLst>
            </p:cNvPr>
            <p:cNvSpPr txBox="1"/>
            <p:nvPr/>
          </p:nvSpPr>
          <p:spPr>
            <a:xfrm>
              <a:off x="1522848" y="5661248"/>
              <a:ext cx="969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i="1" dirty="0">
                  <a:solidFill>
                    <a:schemeClr val="accent1"/>
                  </a:solidFill>
                </a:rPr>
                <a:t>Our future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8D387687-2014-E10B-05AC-0D866010F60D}"/>
                </a:ext>
              </a:extLst>
            </p:cNvPr>
            <p:cNvSpPr txBox="1"/>
            <p:nvPr/>
          </p:nvSpPr>
          <p:spPr>
            <a:xfrm>
              <a:off x="4205695" y="5223531"/>
              <a:ext cx="18627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chemeClr val="accent1"/>
                  </a:solidFill>
                </a:rPr>
                <a:t>Rahim Biyarash (IRAN)</a:t>
              </a:r>
            </a:p>
            <a:p>
              <a:r>
                <a:rPr lang="it-IT" sz="1400" b="1" i="1" dirty="0">
                  <a:solidFill>
                    <a:schemeClr val="accent1"/>
                  </a:solidFill>
                </a:rPr>
                <a:t>Soap-paper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918CB108-841F-144A-3D06-C2E437C7443D}"/>
                </a:ext>
              </a:extLst>
            </p:cNvPr>
            <p:cNvSpPr txBox="1"/>
            <p:nvPr/>
          </p:nvSpPr>
          <p:spPr>
            <a:xfrm>
              <a:off x="4318532" y="246952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027F6B44-A4BB-D6CA-0BB1-40085CB7BC65}"/>
              </a:ext>
            </a:extLst>
          </p:cNvPr>
          <p:cNvGrpSpPr/>
          <p:nvPr/>
        </p:nvGrpSpPr>
        <p:grpSpPr>
          <a:xfrm>
            <a:off x="-8709" y="-19691"/>
            <a:ext cx="9155113" cy="944673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FD3ED52A-AA4F-E097-9425-68FFFF549C8A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85452D0-7B23-FE27-C61A-6774D702B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3425" y="73586"/>
              <a:ext cx="755650" cy="657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69" name="Picture 5" descr="B:\IMMAGINI\img3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3871912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7127875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3171AF-32E8-4C10-99E1-D5C91F4FB32F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499475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73286" y="16402"/>
            <a:ext cx="892175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Già in passato il concorso ha ricevuto copertura  su diversi mezzi: «Industria della Carta», «Perini Journal», «GSA (Giornale Servizi Ambientali), ed anche su ECJ (European Cleaning Journal)</a:t>
            </a:r>
          </a:p>
        </p:txBody>
      </p:sp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03338"/>
            <a:ext cx="4056062" cy="535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41425"/>
            <a:ext cx="4062412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1268413"/>
            <a:ext cx="5148262" cy="570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A39C6DA0-F9A3-6017-9A67-0503AE6B0653}"/>
              </a:ext>
            </a:extLst>
          </p:cNvPr>
          <p:cNvSpPr/>
          <p:nvPr/>
        </p:nvSpPr>
        <p:spPr>
          <a:xfrm>
            <a:off x="88072" y="1045232"/>
            <a:ext cx="9001366" cy="5257754"/>
          </a:xfrm>
          <a:prstGeom prst="roundRect">
            <a:avLst>
              <a:gd name="adj" fmla="val 4758"/>
            </a:avLst>
          </a:prstGeom>
          <a:solidFill>
            <a:srgbClr val="F3F1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7F30F76-DC54-F89A-B245-4DE92BB7111B}"/>
              </a:ext>
            </a:extLst>
          </p:cNvPr>
          <p:cNvGrpSpPr/>
          <p:nvPr/>
        </p:nvGrpSpPr>
        <p:grpSpPr>
          <a:xfrm>
            <a:off x="-8468" y="-18654"/>
            <a:ext cx="9155113" cy="944673"/>
            <a:chOff x="-8709" y="-11223"/>
            <a:chExt cx="9155113" cy="793404"/>
          </a:xfrm>
        </p:grpSpPr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61ECE8CB-D693-5D3B-865B-866F8A53B2D5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EB812FA5-63A9-357C-F6FC-C579AD472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3425" y="73586"/>
              <a:ext cx="755650" cy="657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19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xfrm>
            <a:off x="7046913" y="65643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0E97F2-ED92-458F-AAA3-E50340A925AF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36867" name="CasellaDiTesto 2"/>
          <p:cNvSpPr txBox="1">
            <a:spLocks noChangeArrowheads="1"/>
          </p:cNvSpPr>
          <p:nvPr/>
        </p:nvSpPr>
        <p:spPr bwMode="auto">
          <a:xfrm>
            <a:off x="107950" y="1409700"/>
            <a:ext cx="4608066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it-IT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Il Concorso 2023  prevede 2 sezioni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:</a:t>
            </a:r>
            <a:br>
              <a:rPr lang="it-IT" b="1" dirty="0">
                <a:latin typeface="Arial Narrow" pitchFamily="34" charset="0"/>
              </a:rPr>
            </a:br>
            <a:endParaRPr lang="it-IT" b="1" dirty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b="1" dirty="0">
                <a:latin typeface="Arial Narrow" pitchFamily="34" charset="0"/>
              </a:rPr>
              <a:t>1) Cartoon o Illustrazione Bologna</a:t>
            </a:r>
            <a:br>
              <a:rPr lang="it-IT" b="1" dirty="0">
                <a:latin typeface="Arial Narrow" pitchFamily="34" charset="0"/>
              </a:rPr>
            </a:br>
            <a:endParaRPr lang="it-IT" b="1" dirty="0">
              <a:latin typeface="Arial Narrow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219717" y="1885154"/>
            <a:ext cx="5915816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200"/>
              </a:spcBef>
              <a:defRPr/>
            </a:pPr>
            <a:r>
              <a:rPr lang="it-IT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Lavori realizzati dagli studenti dell’ Accademia delle belle arti di Bologna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8256" y="104204"/>
            <a:ext cx="80644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Elementi chiave del Concorso 2023 </a:t>
            </a:r>
            <a:br>
              <a:rPr lang="it-IT" sz="2800" i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2200" b="1" i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(tutti i dettagli e questa presentazione appariranno presto sul sito web) </a:t>
            </a:r>
          </a:p>
        </p:txBody>
      </p:sp>
      <p:sp>
        <p:nvSpPr>
          <p:cNvPr id="86025" name="Rettangolo 7"/>
          <p:cNvSpPr>
            <a:spLocks noChangeArrowheads="1"/>
          </p:cNvSpPr>
          <p:nvPr/>
        </p:nvSpPr>
        <p:spPr bwMode="auto">
          <a:xfrm>
            <a:off x="107950" y="2235768"/>
            <a:ext cx="856456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800" b="1" dirty="0">
                <a:latin typeface="Arial Narrow" pitchFamily="34" charset="0"/>
              </a:rPr>
              <a:t>2) Cartoon o Illustrazione Internazionale  </a:t>
            </a:r>
            <a:r>
              <a:rPr lang="it-IT" altLang="it-IT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Lavori realizzati da Artisti e Studenti di tutto il mondo  </a:t>
            </a:r>
          </a:p>
        </p:txBody>
      </p:sp>
      <p:sp>
        <p:nvSpPr>
          <p:cNvPr id="86026" name="CasellaDiTesto 9"/>
          <p:cNvSpPr txBox="1">
            <a:spLocks noChangeArrowheads="1"/>
          </p:cNvSpPr>
          <p:nvPr/>
        </p:nvSpPr>
        <p:spPr bwMode="auto">
          <a:xfrm>
            <a:off x="215738" y="2611004"/>
            <a:ext cx="4639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 Narrow" pitchFamily="34" charset="0"/>
              </a:rPr>
              <a:t>Il numero di opere per autore è limitato ad 1 (una)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15738" y="3010033"/>
            <a:ext cx="87125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b="1" dirty="0">
                <a:latin typeface="Arial Narrow" pitchFamily="34" charset="0"/>
              </a:rPr>
              <a:t>I premi saranno: </a:t>
            </a:r>
          </a:p>
          <a:p>
            <a:pPr marL="285750" indent="-28575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it-IT" b="1" dirty="0">
                <a:latin typeface="Arial Narrow" pitchFamily="34" charset="0"/>
              </a:rPr>
              <a:t>una borsa di studio del valore di </a:t>
            </a:r>
            <a:r>
              <a:rPr lang="it-IT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€ 1.000</a:t>
            </a:r>
            <a:r>
              <a:rPr lang="it-IT" b="1" dirty="0">
                <a:latin typeface="Arial Narrow" pitchFamily="34" charset="0"/>
              </a:rPr>
              <a:t> per la categoria Fumetto ed Illustrazione (Bologna)</a:t>
            </a:r>
          </a:p>
          <a:p>
            <a:pPr marL="285750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it-IT" b="1" dirty="0">
                <a:latin typeface="Arial Narrow" pitchFamily="34" charset="0"/>
              </a:rPr>
              <a:t>un premio di </a:t>
            </a:r>
            <a:r>
              <a:rPr lang="it-IT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€ 1.000 </a:t>
            </a:r>
            <a:r>
              <a:rPr lang="it-IT" b="1" dirty="0">
                <a:latin typeface="Arial Narrow" pitchFamily="34" charset="0"/>
              </a:rPr>
              <a:t>per la categoria Fumetto ed Illustrazione (International Contest)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700" b="1" dirty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b="1" dirty="0">
                <a:latin typeface="Arial Narrow" pitchFamily="34" charset="0"/>
              </a:rPr>
              <a:t>ETS mette inoltre a disposizione un’ ulteriore borsa di studio/premio del valore di </a:t>
            </a:r>
            <a:r>
              <a:rPr lang="it-IT" b="1" dirty="0">
                <a:solidFill>
                  <a:srgbClr val="005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€ 1.000</a:t>
            </a:r>
            <a:r>
              <a:rPr lang="it-IT" b="1" dirty="0">
                <a:latin typeface="Arial Narrow" pitchFamily="34" charset="0"/>
              </a:rPr>
              <a:t>, </a:t>
            </a:r>
            <a:br>
              <a:rPr lang="it-IT" b="1" dirty="0">
                <a:latin typeface="Arial Narrow" pitchFamily="34" charset="0"/>
              </a:rPr>
            </a:br>
            <a:r>
              <a:rPr lang="it-IT" b="1" dirty="0">
                <a:latin typeface="Arial Narrow" pitchFamily="34" charset="0"/>
              </a:rPr>
              <a:t>da dividersi tra i lavori (se ci saranno) che a insindacabile giudizio di ETS risulteranno particolarmente interessanti dal punto di vista del marketing e della comunicazione.  </a:t>
            </a:r>
          </a:p>
        </p:txBody>
      </p:sp>
      <p:sp>
        <p:nvSpPr>
          <p:cNvPr id="86028" name="Rettangolo 12"/>
          <p:cNvSpPr>
            <a:spLocks noChangeArrowheads="1"/>
          </p:cNvSpPr>
          <p:nvPr/>
        </p:nvSpPr>
        <p:spPr bwMode="auto">
          <a:xfrm>
            <a:off x="215738" y="5355383"/>
            <a:ext cx="856456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 Narrow" panose="020B0606020202030204" pitchFamily="34" charset="0"/>
              </a:rPr>
              <a:t>Un comitato designato dagli organizzatori del Concorso effettuerà la selezione delle opere.  </a:t>
            </a:r>
            <a:br>
              <a:rPr lang="it-IT" altLang="it-IT" sz="1800" b="1" dirty="0">
                <a:latin typeface="Arial Narrow" panose="020B0606020202030204" pitchFamily="34" charset="0"/>
              </a:rPr>
            </a:br>
            <a:r>
              <a:rPr lang="it-IT" altLang="it-IT" sz="1800" b="1" dirty="0">
                <a:latin typeface="Arial Narrow" panose="020B0606020202030204" pitchFamily="34" charset="0"/>
              </a:rPr>
              <a:t>Il comitato sarà composto da membri dell’ETS che lavorano nel Marketing e da artisti qualificati che operano nel settore dei cartoons ed illustrazioni.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215738" y="4514146"/>
            <a:ext cx="65532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rial Narrow" pitchFamily="34" charset="0"/>
              </a:rPr>
              <a:t>Il termine ultimo per la consegna delle opere è il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15 Maggio 2023.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71CA9E-78E6-F9F7-1AD4-FD4CE01695B8}"/>
              </a:ext>
            </a:extLst>
          </p:cNvPr>
          <p:cNvSpPr txBox="1"/>
          <p:nvPr/>
        </p:nvSpPr>
        <p:spPr>
          <a:xfrm>
            <a:off x="215738" y="4888513"/>
            <a:ext cx="746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 Narrow" pitchFamily="34" charset="0"/>
              </a:rPr>
              <a:t>Gli autori dei lavori premiati verranno informati via email entro il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27 Maggio 2023.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003CB22-3A3E-FB2F-82FF-E5D76DC9C78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FAD10E-1246-482B-9F75-80F974BE9F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5527C194-3A69-2BB5-0D74-78C377498BED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4AE176-139D-4130-B5EE-C4E94528FD3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A9682CDC-09F4-7BCC-8B3B-EC6C7BBDD84D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344FA1-3D7D-C951-3A4A-5B5C327A9AC3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9930AC8C-4BD8-CA9E-380C-ADBB0E3E0C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egnaposto numero diapositiva 1">
            <a:extLst>
              <a:ext uri="{FF2B5EF4-FFF2-40B4-BE49-F238E27FC236}">
                <a16:creationId xmlns:a16="http://schemas.microsoft.com/office/drawing/2014/main" id="{D6E1E99D-F2EB-7795-A247-F8A3B881EA3A}"/>
              </a:ext>
            </a:extLst>
          </p:cNvPr>
          <p:cNvSpPr txBox="1">
            <a:spLocks/>
          </p:cNvSpPr>
          <p:nvPr/>
        </p:nvSpPr>
        <p:spPr>
          <a:xfrm>
            <a:off x="6915270" y="64268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42</a:t>
            </a:fld>
            <a:endParaRPr lang="it-IT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0ADAB6-F4CC-446A-8236-3309577C8430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88071" name="CasellaDiTesto 2"/>
          <p:cNvSpPr txBox="1">
            <a:spLocks noChangeArrowheads="1"/>
          </p:cNvSpPr>
          <p:nvPr/>
        </p:nvSpPr>
        <p:spPr bwMode="auto">
          <a:xfrm>
            <a:off x="1406064" y="1506300"/>
            <a:ext cx="6275243" cy="7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Per maggiori informazioni sugli studi ed attività </a:t>
            </a:r>
            <a:br>
              <a:rPr lang="it-IT" altLang="it-IT" sz="2400" b="1" dirty="0"/>
            </a:br>
            <a:r>
              <a:rPr lang="it-IT" altLang="it-IT" sz="2400" b="1" dirty="0"/>
              <a:t>dell’ European Tissue Symposium, guardate:   </a:t>
            </a:r>
          </a:p>
        </p:txBody>
      </p:sp>
      <p:sp>
        <p:nvSpPr>
          <p:cNvPr id="88072" name="Rettangolo 6"/>
          <p:cNvSpPr>
            <a:spLocks noChangeArrowheads="1"/>
          </p:cNvSpPr>
          <p:nvPr/>
        </p:nvSpPr>
        <p:spPr bwMode="auto">
          <a:xfrm>
            <a:off x="1536166" y="2106315"/>
            <a:ext cx="60150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hlinkClick r:id="rId3"/>
              </a:rPr>
              <a:t>http://www.europeantissue.com/</a:t>
            </a:r>
            <a:endParaRPr lang="it-IT" altLang="it-IT" b="1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83E5E60-F6C4-5ADD-2CB6-C7883512D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666" y="82325"/>
            <a:ext cx="755650" cy="78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417EEEB1-2013-1DCF-2B03-A3A5B85656DB}"/>
              </a:ext>
            </a:extLst>
          </p:cNvPr>
          <p:cNvGrpSpPr/>
          <p:nvPr/>
        </p:nvGrpSpPr>
        <p:grpSpPr>
          <a:xfrm>
            <a:off x="-8468" y="-18654"/>
            <a:ext cx="9155113" cy="944673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6412DEE0-C6D0-7BD9-A904-4287C47C1E2B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63A1DDA-2306-12A9-18BE-E9A678F53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3425" y="73586"/>
              <a:ext cx="755650" cy="657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Segnaposto numero diapositiva 1">
            <a:extLst>
              <a:ext uri="{FF2B5EF4-FFF2-40B4-BE49-F238E27FC236}">
                <a16:creationId xmlns:a16="http://schemas.microsoft.com/office/drawing/2014/main" id="{FAE8D72C-48AB-E2A0-0EEF-4B15AC3E302C}"/>
              </a:ext>
            </a:extLst>
          </p:cNvPr>
          <p:cNvSpPr txBox="1">
            <a:spLocks/>
          </p:cNvSpPr>
          <p:nvPr/>
        </p:nvSpPr>
        <p:spPr bwMode="auto">
          <a:xfrm>
            <a:off x="7046913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0E97F2-ED92-458F-AAA3-E50340A925AF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BCA71EEA-3513-3A74-F1F2-E224975D2CAB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FAD10E-1246-482B-9F75-80F974BE9F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D9B363F-C948-6F4A-8230-6774A685CF2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4AE176-139D-4130-B5EE-C4E94528FD3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B1CA102B-4FDF-8223-D61A-264D9B57A6CB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7D9345D-9F81-2137-1253-952C1A4CDE28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DA7C5D7-5A0C-CCB9-ACB3-F09D9D8010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egnaposto numero diapositiva 1">
            <a:extLst>
              <a:ext uri="{FF2B5EF4-FFF2-40B4-BE49-F238E27FC236}">
                <a16:creationId xmlns:a16="http://schemas.microsoft.com/office/drawing/2014/main" id="{77491CB3-8BE4-78B0-8CB2-393BD74D4702}"/>
              </a:ext>
            </a:extLst>
          </p:cNvPr>
          <p:cNvSpPr txBox="1">
            <a:spLocks/>
          </p:cNvSpPr>
          <p:nvPr/>
        </p:nvSpPr>
        <p:spPr>
          <a:xfrm>
            <a:off x="6915270" y="64268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43</a:t>
            </a:fld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3B95FC9-2726-1AD4-9AF8-22E027EB3232}"/>
              </a:ext>
            </a:extLst>
          </p:cNvPr>
          <p:cNvSpPr txBox="1"/>
          <p:nvPr/>
        </p:nvSpPr>
        <p:spPr>
          <a:xfrm>
            <a:off x="1342091" y="3775303"/>
            <a:ext cx="6735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hlinkClick r:id="rId6"/>
              </a:rPr>
              <a:t>https://europeantissue.com/sustainability/</a:t>
            </a:r>
            <a:endParaRPr lang="it-IT" sz="2800" b="1" dirty="0"/>
          </a:p>
        </p:txBody>
      </p:sp>
      <p:sp>
        <p:nvSpPr>
          <p:cNvPr id="17" name="CasellaDiTesto 2">
            <a:extLst>
              <a:ext uri="{FF2B5EF4-FFF2-40B4-BE49-F238E27FC236}">
                <a16:creationId xmlns:a16="http://schemas.microsoft.com/office/drawing/2014/main" id="{B99032CA-E3EB-C092-F23D-17741FEF7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60" y="3177599"/>
            <a:ext cx="8081251" cy="7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Per maggiori informazioni sulla sostenibilità</a:t>
            </a:r>
            <a:br>
              <a:rPr lang="it-IT" altLang="it-IT" sz="2400" b="1" dirty="0"/>
            </a:br>
            <a:r>
              <a:rPr lang="it-IT" altLang="it-IT" sz="2400" b="1" dirty="0"/>
              <a:t>e le prese di posizione ETS sui temi connessi ad essa guardate: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1782DE9-8F36-CAEE-AF5B-EDB6C086B1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17" y="56230"/>
            <a:ext cx="510613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2">
            <a:extLst>
              <a:ext uri="{FF2B5EF4-FFF2-40B4-BE49-F238E27FC236}">
                <a16:creationId xmlns:a16="http://schemas.microsoft.com/office/drawing/2014/main" id="{23DEC57E-76CD-63DE-AC2F-EE840487B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79" y="4669055"/>
            <a:ext cx="7881132" cy="135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In questa pagina trovate i link ai precedenti Concorsi fumetti</a:t>
            </a:r>
            <a:br>
              <a:rPr lang="it-IT" altLang="it-IT" sz="2400" b="1" dirty="0"/>
            </a:br>
            <a:r>
              <a:rPr lang="it-IT" altLang="it-IT" sz="2400" b="1" dirty="0"/>
              <a:t>e </a:t>
            </a:r>
            <a:r>
              <a:rPr lang="it-IT" alt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trovate questa presentazione </a:t>
            </a:r>
            <a:r>
              <a:rPr lang="it-IT" altLang="it-IT" sz="2400" b="1" dirty="0"/>
              <a:t>in formato pdf </a:t>
            </a:r>
            <a:br>
              <a:rPr lang="it-IT" altLang="it-IT" sz="2400" b="1" dirty="0"/>
            </a:br>
            <a:r>
              <a:rPr lang="it-IT" altLang="it-IT" sz="1800" b="1" i="1" dirty="0"/>
              <a:t>(senza filmati embedded, ma con un link ad essi )</a:t>
            </a:r>
            <a:r>
              <a:rPr lang="it-IT" altLang="it-IT" sz="2400" b="1" dirty="0"/>
              <a:t>: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hlinkClick r:id="rId8"/>
              </a:rPr>
              <a:t>https://europeantissue.com/it/cartoon-contests/</a:t>
            </a:r>
            <a:r>
              <a:rPr lang="it-IT" altLang="it-IT" sz="2400" b="1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CE227C5B-077E-40AA-B7F6-A55D9BDB4765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4986451F-4C1F-8986-BABC-FDE67039BA08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9BD0B0F-FBDA-B9C7-8959-B6A950A65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90637" y="143750"/>
            <a:ext cx="6786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Attività principali dell’ ETS</a:t>
            </a:r>
          </a:p>
        </p:txBody>
      </p:sp>
      <p:sp>
        <p:nvSpPr>
          <p:cNvPr id="10247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4AE176-139D-4130-B5EE-C4E94528FD3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52747" y="922219"/>
            <a:ext cx="8032199" cy="53460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2000" b="1" dirty="0">
                <a:latin typeface="+mn-lt"/>
                <a:cs typeface="Arial" charset="0"/>
              </a:rPr>
              <a:t>L’ 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European Tissue Symposium (ETS)</a:t>
            </a:r>
            <a:r>
              <a:rPr lang="it-IT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    (</a:t>
            </a:r>
            <a:r>
              <a:rPr lang="it-IT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  <a:hlinkClick r:id="rId4"/>
              </a:rPr>
              <a:t>www.europeantissue.com</a:t>
            </a:r>
            <a:r>
              <a:rPr lang="it-IT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) </a:t>
            </a:r>
            <a:br>
              <a:rPr lang="it-IT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</a:br>
            <a:r>
              <a:rPr lang="it-IT" sz="2000" b="1" dirty="0">
                <a:latin typeface="+mn-lt"/>
                <a:cs typeface="Arial" charset="0"/>
              </a:rPr>
              <a:t>rappresenta quasi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il  90%  della produzione di Tissue </a:t>
            </a:r>
            <a:r>
              <a:rPr lang="it-IT" sz="2000" b="1" dirty="0">
                <a:latin typeface="+mn-lt"/>
                <a:cs typeface="Arial" charset="0"/>
              </a:rPr>
              <a:t>in Europa. </a:t>
            </a:r>
          </a:p>
          <a:p>
            <a:pPr eaLnBrk="1" fontAlgn="auto" hangingPunct="1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2000" b="1" dirty="0">
                <a:latin typeface="+mn-lt"/>
                <a:cs typeface="Arial" charset="0"/>
              </a:rPr>
              <a:t>Gli scopi dell’ ETS sono:  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monito</a:t>
            </a:r>
            <a:r>
              <a:rPr lang="it-IT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rare</a:t>
            </a:r>
            <a:r>
              <a:rPr lang="it-IT" sz="2000" b="1" dirty="0">
                <a:latin typeface="+mn-lt"/>
                <a:cs typeface="Arial" charset="0"/>
              </a:rPr>
              <a:t> eventi e sviluppi che riguardino il settore  </a:t>
            </a:r>
            <a:br>
              <a:rPr lang="it-IT" sz="2000" b="1" dirty="0">
                <a:latin typeface="+mn-lt"/>
                <a:cs typeface="Arial" charset="0"/>
              </a:rPr>
            </a:br>
            <a:r>
              <a:rPr lang="it-IT" sz="2000" b="1" dirty="0">
                <a:latin typeface="+mn-lt"/>
                <a:cs typeface="Arial" charset="0"/>
              </a:rPr>
              <a:t>dei prodotti Tissue in Europa, e mantenerne informati gli Associati.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fare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ricerche ed affrontare problematiche </a:t>
            </a:r>
            <a:r>
              <a:rPr lang="it-IT" sz="2000" b="1" dirty="0">
                <a:latin typeface="+mn-lt"/>
                <a:cs typeface="Arial" charset="0"/>
              </a:rPr>
              <a:t>che hanno un impatto</a:t>
            </a:r>
            <a:br>
              <a:rPr lang="it-IT" sz="2000" b="1" dirty="0">
                <a:latin typeface="+mn-lt"/>
                <a:cs typeface="Arial" charset="0"/>
              </a:rPr>
            </a:br>
            <a:r>
              <a:rPr lang="it-IT" sz="2000" b="1" dirty="0">
                <a:latin typeface="+mn-lt"/>
                <a:cs typeface="Arial" charset="0"/>
              </a:rPr>
              <a:t>sul Tissue.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assicurare il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collegamento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 con le Associazioni non governative </a:t>
            </a:r>
            <a:b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</a:b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e con le Istituzioni Europee</a:t>
            </a:r>
            <a:r>
              <a:rPr lang="it-IT" sz="2000" b="1" dirty="0">
                <a:latin typeface="+mn-lt"/>
                <a:cs typeface="Arial" charset="0"/>
              </a:rPr>
              <a:t> .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it-IT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mig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liorare le conoscenze scientifiche circa l’uso dei prodotti tissue</a:t>
            </a:r>
            <a:r>
              <a:rPr lang="it-IT" sz="2000" b="1" dirty="0">
                <a:latin typeface="+mn-lt"/>
                <a:cs typeface="Arial" charset="0"/>
              </a:rPr>
              <a:t>,</a:t>
            </a:r>
            <a:br>
              <a:rPr lang="it-IT" sz="2000" b="1" dirty="0">
                <a:latin typeface="+mn-lt"/>
                <a:cs typeface="Arial" charset="0"/>
              </a:rPr>
            </a:br>
            <a:r>
              <a:rPr lang="it-IT" sz="2000" b="1" dirty="0">
                <a:latin typeface="+mn-lt"/>
                <a:cs typeface="Arial" charset="0"/>
              </a:rPr>
              <a:t>producendo studi avanzati attraverso le più qualificate Istituzioni, </a:t>
            </a:r>
            <a:br>
              <a:rPr lang="it-IT" sz="2000" b="1" dirty="0">
                <a:latin typeface="+mn-lt"/>
                <a:cs typeface="Arial" charset="0"/>
              </a:rPr>
            </a:br>
            <a:r>
              <a:rPr lang="it-IT" sz="2000" b="1" dirty="0">
                <a:latin typeface="+mn-lt"/>
                <a:cs typeface="Arial" charset="0"/>
              </a:rPr>
              <a:t>compresi studi sulle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Preferenze degli Utenti</a:t>
            </a:r>
            <a:r>
              <a:rPr lang="it-IT" sz="2000" b="1" dirty="0">
                <a:latin typeface="+mn-lt"/>
                <a:cs typeface="Arial" charset="0"/>
              </a:rPr>
              <a:t>,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Life Cycle Analysis</a:t>
            </a:r>
            <a:r>
              <a:rPr lang="it-IT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 </a:t>
            </a:r>
            <a:r>
              <a:rPr lang="it-IT" sz="2000" b="1" dirty="0">
                <a:latin typeface="+mn-lt"/>
                <a:cs typeface="Arial" charset="0"/>
              </a:rPr>
              <a:t>/</a:t>
            </a:r>
            <a:br>
              <a:rPr lang="it-IT" sz="2000" b="1" dirty="0">
                <a:latin typeface="+mn-lt"/>
                <a:cs typeface="Arial" charset="0"/>
              </a:rPr>
            </a:b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Carbon Footprint</a:t>
            </a:r>
            <a:r>
              <a:rPr lang="it-IT" sz="2000" b="1" dirty="0">
                <a:latin typeface="+mn-lt"/>
                <a:cs typeface="Arial" charset="0"/>
              </a:rPr>
              <a:t>, studi sull’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Igiene</a:t>
            </a:r>
            <a:r>
              <a:rPr lang="it-IT" sz="2000" b="1" dirty="0">
                <a:latin typeface="+mn-lt"/>
                <a:cs typeface="Arial" charset="0"/>
              </a:rPr>
              <a:t>, sul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Contatto con Alimenti</a:t>
            </a:r>
            <a:r>
              <a:rPr lang="it-IT" sz="2000" b="1" dirty="0">
                <a:latin typeface="+mn-lt"/>
                <a:cs typeface="Arial" charset="0"/>
              </a:rPr>
              <a:t>, </a:t>
            </a:r>
            <a:br>
              <a:rPr lang="it-IT" sz="2000" b="1" dirty="0">
                <a:latin typeface="+mn-lt"/>
                <a:cs typeface="Arial" charset="0"/>
              </a:rPr>
            </a:br>
            <a:r>
              <a:rPr lang="it-IT" sz="2000" b="1" dirty="0">
                <a:latin typeface="+mn-lt"/>
                <a:cs typeface="Arial" charset="0"/>
              </a:rPr>
              <a:t>sulla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Sostenibilità</a:t>
            </a:r>
            <a:r>
              <a:rPr lang="it-IT" sz="2000" b="1" dirty="0">
                <a:latin typeface="+mn-lt"/>
                <a:cs typeface="Arial" charset="0"/>
              </a:rPr>
              <a:t>, etc. 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it-IT" sz="2000" b="1" dirty="0">
                <a:latin typeface="+mn-lt"/>
                <a:cs typeface="Arial" charset="0"/>
              </a:rPr>
              <a:t>definire e comunicare  dei documenti di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Presa di posizione </a:t>
            </a:r>
            <a:b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</a:b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del settore  </a:t>
            </a:r>
            <a:r>
              <a:rPr lang="it-IT" sz="2000" b="1" dirty="0">
                <a:latin typeface="+mn-lt"/>
                <a:cs typeface="Arial" charset="0"/>
              </a:rPr>
              <a:t>sulle problematiche più importanti. 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Promuovere l’ uso dei prodotti tissue.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Budget modesto, ma crescente utilizzo di Internet </a:t>
            </a:r>
            <a:b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</a:br>
            <a:r>
              <a:rPr lang="it-IT" sz="2000" b="1" i="1" dirty="0">
                <a:solidFill>
                  <a:srgbClr val="C00000"/>
                </a:solidFill>
                <a:latin typeface="+mn-lt"/>
                <a:cs typeface="Arial" charset="0"/>
              </a:rPr>
              <a:t>(circa 2,4 milioni di visite/visualizzazioni di video nell’ultimo anno)</a:t>
            </a: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416EBC44-AB73-489B-F71D-25625467296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11197C1-AE05-8E30-47FE-F4F54D6D5F72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CA0FFCC9-D0A4-55AC-BC16-476EA819B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numero diapositiva 1">
            <a:extLst>
              <a:ext uri="{FF2B5EF4-FFF2-40B4-BE49-F238E27FC236}">
                <a16:creationId xmlns:a16="http://schemas.microsoft.com/office/drawing/2014/main" id="{B0C68850-2598-53BD-B84E-F74FC624CF08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5</a:t>
            </a:fld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0E7F19EC-756C-5445-14C6-7984EA37B64E}"/>
              </a:ext>
            </a:extLst>
          </p:cNvPr>
          <p:cNvGrpSpPr/>
          <p:nvPr/>
        </p:nvGrpSpPr>
        <p:grpSpPr>
          <a:xfrm>
            <a:off x="-8709" y="-11223"/>
            <a:ext cx="9155113" cy="793404"/>
            <a:chOff x="-8709" y="-11223"/>
            <a:chExt cx="9155113" cy="793404"/>
          </a:xfrm>
        </p:grpSpPr>
        <p:sp>
          <p:nvSpPr>
            <p:cNvPr id="3" name="Rectangle 12">
              <a:extLst>
                <a:ext uri="{FF2B5EF4-FFF2-40B4-BE49-F238E27FC236}">
                  <a16:creationId xmlns:a16="http://schemas.microsoft.com/office/drawing/2014/main" id="{05121865-FD77-3D6C-55C8-FD471F8F7CDD}"/>
                </a:ext>
              </a:extLst>
            </p:cNvPr>
            <p:cNvSpPr/>
            <p:nvPr/>
          </p:nvSpPr>
          <p:spPr>
            <a:xfrm>
              <a:off x="-8709" y="-11223"/>
              <a:ext cx="9155113" cy="793404"/>
            </a:xfrm>
            <a:prstGeom prst="rect">
              <a:avLst/>
            </a:prstGeom>
            <a:solidFill>
              <a:srgbClr val="CF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00DDF8-E2E4-82E3-AC46-6CB8FDCD4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096" y="2636"/>
              <a:ext cx="7556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70794" y="179438"/>
            <a:ext cx="7530182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Confronto: consumo di Tissue  - Attesa di vita</a:t>
            </a:r>
          </a:p>
        </p:txBody>
      </p:sp>
      <p:sp>
        <p:nvSpPr>
          <p:cNvPr id="18439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F2FDA-7434-4821-85DE-DB4845454379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002237"/>
              </p:ext>
            </p:extLst>
          </p:nvPr>
        </p:nvGraphicFramePr>
        <p:xfrm>
          <a:off x="5134" y="928652"/>
          <a:ext cx="9138866" cy="5380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441" name="CasellaDiTesto 2"/>
          <p:cNvSpPr txBox="1">
            <a:spLocks noChangeArrowheads="1"/>
          </p:cNvSpPr>
          <p:nvPr/>
        </p:nvSpPr>
        <p:spPr bwMode="auto">
          <a:xfrm>
            <a:off x="8201025" y="2631318"/>
            <a:ext cx="49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/>
              <a:t>USA</a:t>
            </a:r>
          </a:p>
        </p:txBody>
      </p:sp>
      <p:sp>
        <p:nvSpPr>
          <p:cNvPr id="18442" name="CasellaDiTesto 10"/>
          <p:cNvSpPr txBox="1">
            <a:spLocks noChangeArrowheads="1"/>
          </p:cNvSpPr>
          <p:nvPr/>
        </p:nvSpPr>
        <p:spPr bwMode="auto">
          <a:xfrm>
            <a:off x="7783513" y="1932886"/>
            <a:ext cx="833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/>
              <a:t>CANADA</a:t>
            </a:r>
          </a:p>
        </p:txBody>
      </p:sp>
      <p:sp>
        <p:nvSpPr>
          <p:cNvPr id="18443" name="CasellaDiTesto 11"/>
          <p:cNvSpPr txBox="1">
            <a:spLocks noChangeArrowheads="1"/>
          </p:cNvSpPr>
          <p:nvPr/>
        </p:nvSpPr>
        <p:spPr bwMode="auto">
          <a:xfrm>
            <a:off x="4848225" y="1617663"/>
            <a:ext cx="66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/>
              <a:t>JAPAN</a:t>
            </a:r>
          </a:p>
        </p:txBody>
      </p:sp>
      <p:sp>
        <p:nvSpPr>
          <p:cNvPr id="18444" name="CasellaDiTesto 12"/>
          <p:cNvSpPr txBox="1">
            <a:spLocks noChangeArrowheads="1"/>
          </p:cNvSpPr>
          <p:nvPr/>
        </p:nvSpPr>
        <p:spPr bwMode="auto">
          <a:xfrm>
            <a:off x="5364163" y="2133600"/>
            <a:ext cx="965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/>
              <a:t>GERMANY</a:t>
            </a:r>
          </a:p>
        </p:txBody>
      </p:sp>
      <p:sp>
        <p:nvSpPr>
          <p:cNvPr id="18445" name="CasellaDiTesto 15"/>
          <p:cNvSpPr txBox="1">
            <a:spLocks noChangeArrowheads="1"/>
          </p:cNvSpPr>
          <p:nvPr/>
        </p:nvSpPr>
        <p:spPr bwMode="auto">
          <a:xfrm>
            <a:off x="4216193" y="2093500"/>
            <a:ext cx="777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/>
              <a:t>FRANCE</a:t>
            </a:r>
          </a:p>
        </p:txBody>
      </p:sp>
      <p:sp>
        <p:nvSpPr>
          <p:cNvPr id="18446" name="CasellaDiTesto 16"/>
          <p:cNvSpPr txBox="1">
            <a:spLocks noChangeArrowheads="1"/>
          </p:cNvSpPr>
          <p:nvPr/>
        </p:nvSpPr>
        <p:spPr bwMode="auto">
          <a:xfrm>
            <a:off x="5867400" y="2276475"/>
            <a:ext cx="40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/>
              <a:t>UK</a:t>
            </a:r>
          </a:p>
        </p:txBody>
      </p:sp>
      <p:sp>
        <p:nvSpPr>
          <p:cNvPr id="18447" name="CasellaDiTesto 17"/>
          <p:cNvSpPr txBox="1">
            <a:spLocks noChangeArrowheads="1"/>
          </p:cNvSpPr>
          <p:nvPr/>
        </p:nvSpPr>
        <p:spPr bwMode="auto">
          <a:xfrm>
            <a:off x="1835696" y="2780928"/>
            <a:ext cx="819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/>
              <a:t>POLAND</a:t>
            </a:r>
          </a:p>
        </p:txBody>
      </p:sp>
      <p:sp>
        <p:nvSpPr>
          <p:cNvPr id="18448" name="CasellaDiTesto 18"/>
          <p:cNvSpPr txBox="1">
            <a:spLocks noChangeArrowheads="1"/>
          </p:cNvSpPr>
          <p:nvPr/>
        </p:nvSpPr>
        <p:spPr bwMode="auto">
          <a:xfrm>
            <a:off x="1212850" y="3386138"/>
            <a:ext cx="6699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/>
              <a:t>CHINA</a:t>
            </a:r>
          </a:p>
        </p:txBody>
      </p:sp>
      <p:sp>
        <p:nvSpPr>
          <p:cNvPr id="18449" name="CasellaDiTesto 19"/>
          <p:cNvSpPr txBox="1">
            <a:spLocks noChangeArrowheads="1"/>
          </p:cNvSpPr>
          <p:nvPr/>
        </p:nvSpPr>
        <p:spPr bwMode="auto">
          <a:xfrm>
            <a:off x="1022350" y="4652963"/>
            <a:ext cx="730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/>
              <a:t>RUSSIA</a:t>
            </a:r>
          </a:p>
        </p:txBody>
      </p:sp>
      <p:sp>
        <p:nvSpPr>
          <p:cNvPr id="18450" name="CasellaDiTesto 20"/>
          <p:cNvSpPr txBox="1">
            <a:spLocks noChangeArrowheads="1"/>
          </p:cNvSpPr>
          <p:nvPr/>
        </p:nvSpPr>
        <p:spPr bwMode="auto">
          <a:xfrm>
            <a:off x="1547813" y="3655394"/>
            <a:ext cx="703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/>
              <a:t>BRASIL</a:t>
            </a:r>
          </a:p>
        </p:txBody>
      </p:sp>
      <p:sp>
        <p:nvSpPr>
          <p:cNvPr id="18451" name="CasellaDiTesto 21"/>
          <p:cNvSpPr txBox="1">
            <a:spLocks noChangeArrowheads="1"/>
          </p:cNvSpPr>
          <p:nvPr/>
        </p:nvSpPr>
        <p:spPr bwMode="auto">
          <a:xfrm>
            <a:off x="4848225" y="2754176"/>
            <a:ext cx="798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/>
              <a:t>TAIWAN</a:t>
            </a:r>
          </a:p>
        </p:txBody>
      </p:sp>
      <p:sp>
        <p:nvSpPr>
          <p:cNvPr id="18452" name="CasellaDiTesto 22"/>
          <p:cNvSpPr txBox="1">
            <a:spLocks noChangeArrowheads="1"/>
          </p:cNvSpPr>
          <p:nvPr/>
        </p:nvSpPr>
        <p:spPr bwMode="auto">
          <a:xfrm>
            <a:off x="2984500" y="2251246"/>
            <a:ext cx="6921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/>
              <a:t>KOREA</a:t>
            </a:r>
          </a:p>
        </p:txBody>
      </p:sp>
      <p:sp>
        <p:nvSpPr>
          <p:cNvPr id="18453" name="CasellaDiTesto 3"/>
          <p:cNvSpPr txBox="1">
            <a:spLocks noChangeArrowheads="1"/>
          </p:cNvSpPr>
          <p:nvPr/>
        </p:nvSpPr>
        <p:spPr bwMode="auto">
          <a:xfrm>
            <a:off x="-36512" y="5949280"/>
            <a:ext cx="2880340" cy="38779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it-IT" sz="1200" b="1" dirty="0">
                <a:latin typeface="Arial Narrow" panose="020B0606020202030204" pitchFamily="34" charset="0"/>
              </a:rPr>
              <a:t>Data: per capita Tissue cons: EU Consulting</a:t>
            </a:r>
            <a:br>
              <a:rPr lang="en-US" altLang="it-IT" sz="1200" b="1" dirty="0">
                <a:latin typeface="Arial Narrow" panose="020B0606020202030204" pitchFamily="34" charset="0"/>
              </a:rPr>
            </a:br>
            <a:r>
              <a:rPr lang="en-US" altLang="it-IT" sz="1200" b="1" dirty="0">
                <a:latin typeface="Arial Narrow" panose="020B0606020202030204" pitchFamily="34" charset="0"/>
              </a:rPr>
              <a:t>Life Expectancy at birth: Gapminder  </a:t>
            </a:r>
          </a:p>
        </p:txBody>
      </p:sp>
      <p:sp>
        <p:nvSpPr>
          <p:cNvPr id="18454" name="CasellaDiTesto 23"/>
          <p:cNvSpPr txBox="1">
            <a:spLocks noChangeArrowheads="1"/>
          </p:cNvSpPr>
          <p:nvPr/>
        </p:nvSpPr>
        <p:spPr bwMode="auto">
          <a:xfrm>
            <a:off x="811213" y="5229225"/>
            <a:ext cx="62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/>
              <a:t>INDIA</a:t>
            </a:r>
          </a:p>
        </p:txBody>
      </p:sp>
      <p:sp>
        <p:nvSpPr>
          <p:cNvPr id="18455" name="CasellaDiTesto 24"/>
          <p:cNvSpPr txBox="1">
            <a:spLocks noChangeArrowheads="1"/>
          </p:cNvSpPr>
          <p:nvPr/>
        </p:nvSpPr>
        <p:spPr bwMode="auto">
          <a:xfrm>
            <a:off x="4316413" y="1944688"/>
            <a:ext cx="5683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/>
              <a:t>ITALY</a:t>
            </a:r>
          </a:p>
        </p:txBody>
      </p:sp>
      <p:sp>
        <p:nvSpPr>
          <p:cNvPr id="18456" name="CasellaDiTesto 25"/>
          <p:cNvSpPr txBox="1">
            <a:spLocks noChangeArrowheads="1"/>
          </p:cNvSpPr>
          <p:nvPr/>
        </p:nvSpPr>
        <p:spPr bwMode="auto">
          <a:xfrm>
            <a:off x="6545263" y="1875736"/>
            <a:ext cx="84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/>
              <a:t>SWEDEN</a:t>
            </a:r>
          </a:p>
        </p:txBody>
      </p:sp>
      <p:sp>
        <p:nvSpPr>
          <p:cNvPr id="5" name="Segnaposto numero diapositiva 8">
            <a:extLst>
              <a:ext uri="{FF2B5EF4-FFF2-40B4-BE49-F238E27FC236}">
                <a16:creationId xmlns:a16="http://schemas.microsoft.com/office/drawing/2014/main" id="{0D905959-4088-65A6-4D52-1D8A942A00F1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C7FA2-E612-42E5-AD22-A1ECCF17B40C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0ECDA35B-53F8-A9B6-D045-33A5682EC12C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43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00DD6-B59C-49AB-BFB5-0E7402AA13C6}" type="slidenum">
              <a:rPr lang="it-IT" altLang="it-IT" sz="1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600">
              <a:solidFill>
                <a:schemeClr val="bg1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3871C14-1435-0428-129F-0663C2C6749F}"/>
              </a:ext>
            </a:extLst>
          </p:cNvPr>
          <p:cNvSpPr/>
          <p:nvPr/>
        </p:nvSpPr>
        <p:spPr>
          <a:xfrm>
            <a:off x="-4763" y="6417843"/>
            <a:ext cx="9155113" cy="476250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D2B22207-2D78-9674-B3DA-9D2D0A95C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48336"/>
            <a:ext cx="2663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numero diapositiva 1">
            <a:extLst>
              <a:ext uri="{FF2B5EF4-FFF2-40B4-BE49-F238E27FC236}">
                <a16:creationId xmlns:a16="http://schemas.microsoft.com/office/drawing/2014/main" id="{1F591A10-8C3D-DF59-8586-E574875068ED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18C9F-7831-48A7-94E2-AF228F77AD93}" type="slidenum">
              <a:rPr lang="it-IT" smtClean="0"/>
              <a:pPr/>
              <a:t>6</a:t>
            </a:fld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/>
          <p:cNvSpPr/>
          <p:nvPr/>
        </p:nvSpPr>
        <p:spPr>
          <a:xfrm>
            <a:off x="337824" y="1057795"/>
            <a:ext cx="7039997" cy="5133390"/>
          </a:xfrm>
          <a:prstGeom prst="roundRect">
            <a:avLst>
              <a:gd name="adj" fmla="val 5306"/>
            </a:avLst>
          </a:prstGeom>
          <a:solidFill>
            <a:srgbClr val="C5FFC5"/>
          </a:solidFill>
          <a:ln w="38100"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8C9F-7831-48A7-94E2-AF228F77AD93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6" name="Rectangle 12"/>
          <p:cNvSpPr/>
          <p:nvPr/>
        </p:nvSpPr>
        <p:spPr>
          <a:xfrm>
            <a:off x="0" y="-9784"/>
            <a:ext cx="9144000" cy="806284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7" name="Rectangle 12"/>
          <p:cNvSpPr/>
          <p:nvPr/>
        </p:nvSpPr>
        <p:spPr>
          <a:xfrm>
            <a:off x="0" y="6497430"/>
            <a:ext cx="9144000" cy="357188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3" name="Rettangolo con angoli arrotondati 2"/>
          <p:cNvSpPr/>
          <p:nvPr/>
        </p:nvSpPr>
        <p:spPr>
          <a:xfrm>
            <a:off x="645201" y="3025119"/>
            <a:ext cx="1651448" cy="9799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4000" b="1" dirty="0"/>
              <a:t>Igiene</a:t>
            </a:r>
          </a:p>
        </p:txBody>
      </p:sp>
      <p:sp>
        <p:nvSpPr>
          <p:cNvPr id="10" name="Rettangolo con angoli arrotondati 9"/>
          <p:cNvSpPr/>
          <p:nvPr/>
        </p:nvSpPr>
        <p:spPr>
          <a:xfrm>
            <a:off x="2678234" y="1361495"/>
            <a:ext cx="1389710" cy="71529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Microbi </a:t>
            </a:r>
            <a:br>
              <a:rPr lang="it-IT" sz="1500" b="1" dirty="0"/>
            </a:br>
            <a:r>
              <a:rPr lang="it-IT" sz="1500" b="1" dirty="0"/>
              <a:t>sulle Mani  </a:t>
            </a:r>
            <a:br>
              <a:rPr lang="it-IT" sz="1500" b="1" dirty="0"/>
            </a:br>
            <a:r>
              <a:rPr lang="it-IT" sz="1200" b="1" dirty="0"/>
              <a:t>+ altri aspetti</a:t>
            </a:r>
            <a:endParaRPr lang="it-IT" sz="1500" b="1" dirty="0"/>
          </a:p>
        </p:txBody>
      </p:sp>
      <p:sp>
        <p:nvSpPr>
          <p:cNvPr id="11" name="Rettangolo con angoli arrotondati 10"/>
          <p:cNvSpPr/>
          <p:nvPr/>
        </p:nvSpPr>
        <p:spPr>
          <a:xfrm>
            <a:off x="2678234" y="2348880"/>
            <a:ext cx="1330473" cy="5698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Microbi sulle</a:t>
            </a:r>
          </a:p>
          <a:p>
            <a:pPr algn="ctr">
              <a:lnSpc>
                <a:spcPct val="75000"/>
              </a:lnSpc>
            </a:pPr>
            <a:r>
              <a:rPr lang="it-IT" sz="1500" b="1" dirty="0"/>
              <a:t>Superfici</a:t>
            </a:r>
          </a:p>
        </p:txBody>
      </p:sp>
      <p:sp>
        <p:nvSpPr>
          <p:cNvPr id="12" name="Rettangolo con angoli arrotondati 11"/>
          <p:cNvSpPr/>
          <p:nvPr/>
        </p:nvSpPr>
        <p:spPr>
          <a:xfrm>
            <a:off x="2706466" y="3434359"/>
            <a:ext cx="1330473" cy="553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Microbi </a:t>
            </a:r>
            <a:br>
              <a:rPr lang="it-IT" sz="1500" b="1" dirty="0"/>
            </a:br>
            <a:r>
              <a:rPr lang="it-IT" sz="1500" b="1" dirty="0"/>
              <a:t>nell’Aria</a:t>
            </a:r>
          </a:p>
        </p:txBody>
      </p:sp>
      <p:sp>
        <p:nvSpPr>
          <p:cNvPr id="13" name="Rettangolo con angoli arrotondati 12"/>
          <p:cNvSpPr/>
          <p:nvPr/>
        </p:nvSpPr>
        <p:spPr>
          <a:xfrm>
            <a:off x="4788024" y="1340768"/>
            <a:ext cx="2372616" cy="318418"/>
          </a:xfrm>
          <a:prstGeom prst="roundRect">
            <a:avLst/>
          </a:prstGeom>
          <a:pattFill prst="pct9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Studio UoW 2008</a:t>
            </a:r>
          </a:p>
        </p:txBody>
      </p:sp>
      <p:sp>
        <p:nvSpPr>
          <p:cNvPr id="15" name="Rettangolo con angoli arrotondati 14"/>
          <p:cNvSpPr/>
          <p:nvPr/>
        </p:nvSpPr>
        <p:spPr>
          <a:xfrm>
            <a:off x="4802978" y="2405475"/>
            <a:ext cx="2415315" cy="431318"/>
          </a:xfrm>
          <a:prstGeom prst="roundRect">
            <a:avLst/>
          </a:prstGeom>
          <a:pattFill prst="narHorz">
            <a:fgClr>
              <a:srgbClr val="FF7575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 Eurofins/Inlab 2012  </a:t>
            </a:r>
          </a:p>
        </p:txBody>
      </p:sp>
      <p:sp>
        <p:nvSpPr>
          <p:cNvPr id="16" name="Rettangolo con angoli arrotondati 15"/>
          <p:cNvSpPr/>
          <p:nvPr/>
        </p:nvSpPr>
        <p:spPr>
          <a:xfrm>
            <a:off x="4788024" y="4005064"/>
            <a:ext cx="2432710" cy="318418"/>
          </a:xfrm>
          <a:prstGeom prst="roundRect">
            <a:avLst/>
          </a:prstGeom>
          <a:pattFill prst="pct9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Studio UoW Virus 2016</a:t>
            </a:r>
          </a:p>
        </p:txBody>
      </p:sp>
      <p:sp>
        <p:nvSpPr>
          <p:cNvPr id="17" name="Rettangolo con angoli arrotondati 16"/>
          <p:cNvSpPr/>
          <p:nvPr/>
        </p:nvSpPr>
        <p:spPr>
          <a:xfrm>
            <a:off x="4788025" y="3140968"/>
            <a:ext cx="2430270" cy="409239"/>
          </a:xfrm>
          <a:prstGeom prst="roundRect">
            <a:avLst/>
          </a:prstGeom>
          <a:pattFill prst="pct9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Studio Leeds Dispers. 2014</a:t>
            </a:r>
          </a:p>
        </p:txBody>
      </p:sp>
      <p:sp>
        <p:nvSpPr>
          <p:cNvPr id="18" name="Rettangolo con angoli arrotondati 17"/>
          <p:cNvSpPr/>
          <p:nvPr/>
        </p:nvSpPr>
        <p:spPr>
          <a:xfrm>
            <a:off x="4793574" y="1759208"/>
            <a:ext cx="2372616" cy="318418"/>
          </a:xfrm>
          <a:prstGeom prst="roundRect">
            <a:avLst/>
          </a:prstGeom>
          <a:pattFill prst="pct9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Studio TUV LGA 2011</a:t>
            </a:r>
          </a:p>
        </p:txBody>
      </p:sp>
      <p:sp>
        <p:nvSpPr>
          <p:cNvPr id="20" name="Rettangolo con angoli arrotondati 19"/>
          <p:cNvSpPr/>
          <p:nvPr/>
        </p:nvSpPr>
        <p:spPr>
          <a:xfrm>
            <a:off x="4802979" y="3609831"/>
            <a:ext cx="2415315" cy="318418"/>
          </a:xfrm>
          <a:prstGeom prst="roundRect">
            <a:avLst/>
          </a:prstGeom>
          <a:pattFill prst="pct9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Studio UoW Dispers. 2015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67544" y="195324"/>
            <a:ext cx="80468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1"/>
                </a:solidFill>
                <a:latin typeface="PTSansRegular"/>
              </a:rPr>
              <a:t>L’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SansRegular"/>
              </a:rPr>
              <a:t>Igiene</a:t>
            </a:r>
            <a:r>
              <a:rPr lang="it-IT" sz="2000" b="1" dirty="0">
                <a:solidFill>
                  <a:srgbClr val="0000FF"/>
                </a:solidFill>
                <a:latin typeface="PTSansRegular"/>
              </a:rPr>
              <a:t> </a:t>
            </a:r>
            <a:r>
              <a:rPr lang="it-IT" sz="2000" b="1" dirty="0">
                <a:solidFill>
                  <a:schemeClr val="accent1"/>
                </a:solidFill>
                <a:latin typeface="PTSansRegular"/>
              </a:rPr>
              <a:t>delle mani, delle superfici, dell’aria: principali studi 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E0FF14AF-921E-4EA9-8F84-F03F849E32ED}"/>
              </a:ext>
            </a:extLst>
          </p:cNvPr>
          <p:cNvSpPr/>
          <p:nvPr/>
        </p:nvSpPr>
        <p:spPr>
          <a:xfrm>
            <a:off x="7534909" y="4394560"/>
            <a:ext cx="1520876" cy="417984"/>
          </a:xfrm>
          <a:prstGeom prst="roundRect">
            <a:avLst/>
          </a:prstGeom>
          <a:pattFill prst="pct9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Studi di </a:t>
            </a:r>
            <a:br>
              <a:rPr lang="it-IT" sz="1500" b="1" dirty="0"/>
            </a:br>
            <a:r>
              <a:rPr lang="it-IT" sz="1500" b="1" dirty="0"/>
              <a:t>laboratorio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29F84714-7926-412C-80FF-83A95EB80093}"/>
              </a:ext>
            </a:extLst>
          </p:cNvPr>
          <p:cNvSpPr/>
          <p:nvPr/>
        </p:nvSpPr>
        <p:spPr>
          <a:xfrm>
            <a:off x="7559535" y="4915177"/>
            <a:ext cx="1496251" cy="431318"/>
          </a:xfrm>
          <a:prstGeom prst="roundRect">
            <a:avLst/>
          </a:prstGeom>
          <a:pattFill prst="narHorz">
            <a:fgClr>
              <a:srgbClr val="FF7575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 </a:t>
            </a:r>
          </a:p>
          <a:p>
            <a:pPr algn="ctr">
              <a:lnSpc>
                <a:spcPct val="75000"/>
              </a:lnSpc>
            </a:pPr>
            <a:r>
              <a:rPr lang="it-IT" sz="1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Life  </a:t>
            </a: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F990057A-FB2D-486E-9EEF-581699B7E985}"/>
              </a:ext>
            </a:extLst>
          </p:cNvPr>
          <p:cNvSpPr/>
          <p:nvPr/>
        </p:nvSpPr>
        <p:spPr>
          <a:xfrm>
            <a:off x="4855082" y="4618040"/>
            <a:ext cx="2311108" cy="480436"/>
          </a:xfrm>
          <a:prstGeom prst="roundRect">
            <a:avLst/>
          </a:prstGeom>
          <a:pattFill prst="narHorz">
            <a:fgClr>
              <a:srgbClr val="FF7575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 Multisito 2018  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FEB0E443-88BE-4081-A672-C766ED616E62}"/>
              </a:ext>
            </a:extLst>
          </p:cNvPr>
          <p:cNvSpPr/>
          <p:nvPr/>
        </p:nvSpPr>
        <p:spPr>
          <a:xfrm>
            <a:off x="2706467" y="4413076"/>
            <a:ext cx="1359652" cy="7333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Microbi sulle</a:t>
            </a:r>
          </a:p>
          <a:p>
            <a:pPr algn="ctr">
              <a:lnSpc>
                <a:spcPct val="75000"/>
              </a:lnSpc>
            </a:pPr>
            <a:r>
              <a:rPr lang="it-IT" sz="1500" b="1" dirty="0"/>
              <a:t>Superfici e </a:t>
            </a:r>
            <a:br>
              <a:rPr lang="it-IT" sz="1500" b="1" dirty="0"/>
            </a:br>
            <a:r>
              <a:rPr lang="it-IT" sz="1500" b="1" dirty="0"/>
              <a:t>nell’aria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F28C6C15-3437-4CD7-BF4C-4B4B06CFBA6A}"/>
              </a:ext>
            </a:extLst>
          </p:cNvPr>
          <p:cNvSpPr/>
          <p:nvPr/>
        </p:nvSpPr>
        <p:spPr>
          <a:xfrm>
            <a:off x="4795501" y="4552897"/>
            <a:ext cx="2430270" cy="604295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endParaRPr lang="it-IT" sz="1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3545525-61C9-4EF9-8D65-E4E3C2053CD9}"/>
              </a:ext>
            </a:extLst>
          </p:cNvPr>
          <p:cNvSpPr txBox="1"/>
          <p:nvPr/>
        </p:nvSpPr>
        <p:spPr>
          <a:xfrm>
            <a:off x="1659985" y="6535115"/>
            <a:ext cx="5824030" cy="311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25" dirty="0">
                <a:solidFill>
                  <a:srgbClr val="2681B4"/>
                </a:solidFill>
                <a:latin typeface="Arial Narrow" panose="020B0606020202030204" pitchFamily="34" charset="0"/>
              </a:rPr>
              <a:t>Ampli approfondimenti su tutti gli studi nelle </a:t>
            </a:r>
            <a:r>
              <a:rPr lang="it-IT" sz="1425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3"/>
              </a:rPr>
              <a:t>pagine del sito EUROPEANTISSUE.com</a:t>
            </a:r>
            <a:endParaRPr lang="it-IT" sz="1425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576D4E8-3C5D-7D5F-6B7D-94356AEA6D6C}"/>
              </a:ext>
            </a:extLst>
          </p:cNvPr>
          <p:cNvSpPr/>
          <p:nvPr/>
        </p:nvSpPr>
        <p:spPr>
          <a:xfrm>
            <a:off x="2708292" y="5359924"/>
            <a:ext cx="1359652" cy="7333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Carico virale sulle </a:t>
            </a:r>
            <a:br>
              <a:rPr lang="it-IT" sz="1500" b="1" dirty="0"/>
            </a:br>
            <a:r>
              <a:rPr lang="it-IT" sz="1500" b="1" dirty="0"/>
              <a:t>mascherine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D6733F82-C446-8DC4-7DD1-5FF536170B0E}"/>
              </a:ext>
            </a:extLst>
          </p:cNvPr>
          <p:cNvSpPr/>
          <p:nvPr/>
        </p:nvSpPr>
        <p:spPr>
          <a:xfrm>
            <a:off x="4803586" y="5558854"/>
            <a:ext cx="2432710" cy="318418"/>
          </a:xfrm>
          <a:prstGeom prst="roundRect">
            <a:avLst/>
          </a:prstGeom>
          <a:pattFill prst="pct9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it-IT" sz="1500" b="1" dirty="0"/>
              <a:t>Studio Leeds 2022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0B98DB0-7116-75D2-B8EF-AD36EA12F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6" y="2636"/>
            <a:ext cx="755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139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B18C6-23B2-4922-8AA2-42A621F94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2"/>
            <a:ext cx="9144000" cy="756084"/>
          </a:xfrm>
          <a:prstGeom prst="rect">
            <a:avLst/>
          </a:prstGeom>
        </p:spPr>
      </p:pic>
      <p:sp>
        <p:nvSpPr>
          <p:cNvPr id="9" name="Content Placeholder 7"/>
          <p:cNvSpPr txBox="1">
            <a:spLocks/>
          </p:cNvSpPr>
          <p:nvPr/>
        </p:nvSpPr>
        <p:spPr bwMode="auto">
          <a:xfrm>
            <a:off x="143508" y="5366721"/>
            <a:ext cx="8856983" cy="8705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it-IT" sz="1800" b="1" dirty="0">
                <a:solidFill>
                  <a:srgbClr val="2681B4"/>
                </a:solidFill>
                <a:latin typeface="Arial Narrow" pitchFamily="34" charset="0"/>
              </a:rPr>
              <a:t>Anche la contaminazione del corpo della persona stessa che si asciuga le mani è risultata maggiore con </a:t>
            </a:r>
            <a:r>
              <a:rPr lang="it-IT" sz="1800" b="1" dirty="0">
                <a:solidFill>
                  <a:srgbClr val="FF0000"/>
                </a:solidFill>
              </a:rPr>
              <a:t>asciugatori a getto d’aria</a:t>
            </a:r>
            <a:r>
              <a:rPr lang="it-IT" sz="1800" b="1" dirty="0"/>
              <a:t> </a:t>
            </a:r>
            <a:r>
              <a:rPr lang="it-IT" sz="1800" b="1" dirty="0">
                <a:solidFill>
                  <a:srgbClr val="2681B4"/>
                </a:solidFill>
                <a:latin typeface="Arial Narrow" pitchFamily="34" charset="0"/>
              </a:rPr>
              <a:t>vs.</a:t>
            </a:r>
            <a:r>
              <a:rPr lang="it-IT" sz="1800" b="1" dirty="0"/>
              <a:t> </a:t>
            </a:r>
            <a:r>
              <a:rPr lang="it-IT" sz="1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 aria calda</a:t>
            </a:r>
            <a:r>
              <a:rPr lang="it-IT" sz="1800" b="1" dirty="0">
                <a:solidFill>
                  <a:srgbClr val="2681B4"/>
                </a:solidFill>
                <a:latin typeface="Arial Narrow" pitchFamily="34" charset="0"/>
              </a:rPr>
              <a:t> vs.</a:t>
            </a:r>
            <a:r>
              <a:rPr lang="it-IT" sz="1800" b="1" dirty="0"/>
              <a:t> </a:t>
            </a:r>
            <a:r>
              <a:rPr lang="it-IT" sz="18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800" b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asciugamani di carta. </a:t>
            </a:r>
            <a:br>
              <a:rPr lang="it-IT" sz="18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800" b="1" dirty="0">
                <a:solidFill>
                  <a:srgbClr val="2681B4"/>
                </a:solidFill>
                <a:latin typeface="Arial Narrow" pitchFamily="34" charset="0"/>
              </a:rPr>
              <a:t>(goccioline nella parte alta del corpo:  </a:t>
            </a:r>
            <a:r>
              <a:rPr lang="it-IT" sz="1800" b="1" dirty="0">
                <a:solidFill>
                  <a:srgbClr val="FF0000"/>
                </a:solidFill>
              </a:rPr>
              <a:t>144 </a:t>
            </a:r>
            <a:r>
              <a:rPr lang="it-IT" sz="1800" b="1" dirty="0">
                <a:solidFill>
                  <a:srgbClr val="0070C0"/>
                </a:solidFill>
              </a:rPr>
              <a:t>: </a:t>
            </a:r>
            <a:r>
              <a:rPr lang="it-IT" sz="1800" b="1" dirty="0">
                <a:solidFill>
                  <a:schemeClr val="accent6"/>
                </a:solidFill>
              </a:rPr>
              <a:t>66</a:t>
            </a:r>
            <a:r>
              <a:rPr lang="it-IT" sz="1800" b="1" dirty="0">
                <a:solidFill>
                  <a:srgbClr val="FFC000"/>
                </a:solidFill>
              </a:rPr>
              <a:t> </a:t>
            </a:r>
            <a:r>
              <a:rPr lang="it-IT" sz="1800" b="1" dirty="0">
                <a:solidFill>
                  <a:srgbClr val="0070C0"/>
                </a:solidFill>
              </a:rPr>
              <a:t>:</a:t>
            </a:r>
            <a:r>
              <a:rPr lang="it-IT" sz="1800" b="1" dirty="0">
                <a:solidFill>
                  <a:srgbClr val="FFC000"/>
                </a:solidFill>
              </a:rPr>
              <a:t> </a:t>
            </a:r>
            <a:r>
              <a:rPr lang="it-IT" sz="1800" b="1" dirty="0">
                <a:solidFill>
                  <a:srgbClr val="007635"/>
                </a:solidFill>
              </a:rPr>
              <a:t>0</a:t>
            </a:r>
            <a:r>
              <a:rPr lang="it-IT" sz="1800" b="1" dirty="0">
                <a:solidFill>
                  <a:srgbClr val="007635"/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 bwMode="auto">
          <a:xfrm>
            <a:off x="376136" y="1391709"/>
            <a:ext cx="8019035" cy="5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</a:rPr>
              <a:t>Il </a:t>
            </a:r>
            <a:r>
              <a:rPr lang="it-IT" sz="20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potenziale di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contaminazione</a:t>
            </a:r>
            <a:r>
              <a:rPr lang="it-IT" sz="20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dell’ambiente bagno</a:t>
            </a: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</a:rPr>
              <a:t>, dell’aria e delle persone </a:t>
            </a:r>
            <a:br>
              <a:rPr lang="it-IT" sz="2000" b="1" dirty="0">
                <a:solidFill>
                  <a:srgbClr val="2681B4"/>
                </a:solidFill>
                <a:latin typeface="Arial Narrow" pitchFamily="34" charset="0"/>
              </a:rPr>
            </a:b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</a:rPr>
              <a:t>vicine è assai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maggiore</a:t>
            </a: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</a:rPr>
              <a:t> quando vengono utilizzati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asciugatori a getto d’aria</a:t>
            </a: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</a:rPr>
              <a:t>. 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6F8DF43-C425-41BD-816A-3362DE55FB5C}"/>
              </a:ext>
            </a:extLst>
          </p:cNvPr>
          <p:cNvSpPr txBox="1">
            <a:spLocks/>
          </p:cNvSpPr>
          <p:nvPr/>
        </p:nvSpPr>
        <p:spPr bwMode="auto">
          <a:xfrm>
            <a:off x="359532" y="933879"/>
            <a:ext cx="8229600" cy="40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</a:rPr>
              <a:t>Questi </a:t>
            </a:r>
            <a:r>
              <a:rPr lang="it-IT" sz="2000" b="1" dirty="0">
                <a:solidFill>
                  <a:srgbClr val="2681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accurati studi di laboratorio </a:t>
            </a: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</a:rPr>
              <a:t>hanno provato che: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0D5F5C-81A4-4ADC-9035-5EA7938B4333}"/>
              </a:ext>
            </a:extLst>
          </p:cNvPr>
          <p:cNvSpPr txBox="1">
            <a:spLocks/>
          </p:cNvSpPr>
          <p:nvPr/>
        </p:nvSpPr>
        <p:spPr bwMode="auto">
          <a:xfrm>
            <a:off x="484301" y="143617"/>
            <a:ext cx="756084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1" hangingPunct="1">
              <a:defRPr/>
            </a:pPr>
            <a:r>
              <a:rPr lang="it-IT" sz="2000" b="1" dirty="0">
                <a:solidFill>
                  <a:schemeClr val="accent1"/>
                </a:solidFill>
                <a:latin typeface="PTSansRegular"/>
              </a:rPr>
              <a:t>Principali risultati di alcuni importanti studi di laboratorio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2937DF6-B902-4DFC-A0E0-F948283D4CC3}"/>
              </a:ext>
            </a:extLst>
          </p:cNvPr>
          <p:cNvGrpSpPr/>
          <p:nvPr/>
        </p:nvGrpSpPr>
        <p:grpSpPr>
          <a:xfrm>
            <a:off x="143508" y="3749974"/>
            <a:ext cx="8856984" cy="1283837"/>
            <a:chOff x="191344" y="3856966"/>
            <a:chExt cx="11809312" cy="1711782"/>
          </a:xfrm>
        </p:grpSpPr>
        <p:sp>
          <p:nvSpPr>
            <p:cNvPr id="13" name="Content Placeholder 7">
              <a:extLst>
                <a:ext uri="{FF2B5EF4-FFF2-40B4-BE49-F238E27FC236}">
                  <a16:creationId xmlns:a16="http://schemas.microsoft.com/office/drawing/2014/main" id="{805CEE6C-C8F5-450B-AA18-23F05939483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1344" y="3856966"/>
              <a:ext cx="11809312" cy="17117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bg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bg1"/>
                  </a:solidFill>
                  <a:latin typeface="Calibri" pitchFamily="34" charset="0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Calibri" pitchFamily="34" charset="0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bg1"/>
                  </a:solidFill>
                  <a:latin typeface="Calibri" pitchFamily="34" charset="0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  <a:cs typeface="+mn-cs"/>
                </a:defRPr>
              </a:lvl9pPr>
            </a:lstStyle>
            <a:p>
              <a:pPr>
                <a:lnSpc>
                  <a:spcPct val="85000"/>
                </a:lnSpc>
                <a:buClr>
                  <a:schemeClr val="bg1"/>
                </a:buClr>
              </a:pPr>
              <a:r>
                <a:rPr lang="it-IT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Particelle virali </a:t>
              </a:r>
              <a:r>
                <a:rPr lang="it-IT" sz="1800" b="1" dirty="0">
                  <a:solidFill>
                    <a:srgbClr val="2681B4"/>
                  </a:solidFill>
                  <a:latin typeface="Arial Narrow" pitchFamily="34" charset="0"/>
                </a:rPr>
                <a:t>riscontrate </a:t>
              </a:r>
              <a:r>
                <a:rPr lang="it-IT" sz="1800" b="1" dirty="0">
                  <a:solidFill>
                    <a:srgbClr val="0070C0"/>
                  </a:solidFill>
                </a:rPr>
                <a:t> </a:t>
              </a:r>
              <a:r>
                <a:rPr lang="it-IT" sz="1500" b="1" dirty="0">
                  <a:solidFill>
                    <a:srgbClr val="2681B4"/>
                  </a:solidFill>
                  <a:latin typeface="Arial Narrow" pitchFamily="34" charset="0"/>
                </a:rPr>
                <a:t>(ad altezza predefinita e distanze diverse, media delle rilevazioni)</a:t>
              </a:r>
              <a:br>
                <a:rPr lang="it-IT" sz="1500" b="1" dirty="0">
                  <a:solidFill>
                    <a:srgbClr val="2681B4"/>
                  </a:solidFill>
                  <a:latin typeface="Arial Narrow" pitchFamily="34" charset="0"/>
                </a:rPr>
              </a:br>
              <a:r>
                <a:rPr lang="it-IT" sz="1800" b="1" dirty="0">
                  <a:solidFill>
                    <a:srgbClr val="0070C0"/>
                  </a:solidFill>
                </a:rPr>
                <a:t>   </a:t>
              </a:r>
              <a:r>
                <a:rPr lang="it-IT" sz="1800" b="1" dirty="0">
                  <a:solidFill>
                    <a:srgbClr val="FF0000"/>
                  </a:solidFill>
                </a:rPr>
                <a:t>Asciugatori a getto d’aria: 3.005 particelle virali, </a:t>
              </a:r>
              <a:r>
                <a:rPr lang="it-IT" sz="1800" b="1" dirty="0"/>
                <a:t> </a:t>
              </a:r>
              <a:br>
                <a:rPr lang="it-IT" sz="1800" b="1" dirty="0"/>
              </a:br>
              <a:r>
                <a:rPr lang="it-IT" sz="1800" b="1" dirty="0"/>
                <a:t>   </a:t>
              </a:r>
              <a:r>
                <a:rPr lang="it-IT" sz="18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Asciugatori ad aria calda :    104 particelle virali, </a:t>
              </a:r>
              <a:br>
                <a:rPr lang="it-IT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it-IT" sz="1800" b="1" dirty="0">
                  <a:solidFill>
                    <a:srgbClr val="00763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Asciugamani di carta:              15 particelle virali  </a:t>
              </a:r>
              <a:br>
                <a:rPr lang="it-IT" sz="1800" b="1" dirty="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it-IT" sz="1800" b="1" dirty="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it-IT" sz="1350" dirty="0">
                  <a:hlinkClick r:id="rId3"/>
                </a:rPr>
                <a:t>https://europeantissue.com/it/hygiene/studies/hand-drying-with-single-use-towels-least-likely-to-spread-viruses/</a:t>
              </a:r>
              <a:endParaRPr lang="it-IT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F605E765-CB0B-4563-BFE9-8236AC973429}"/>
                </a:ext>
              </a:extLst>
            </p:cNvPr>
            <p:cNvSpPr txBox="1"/>
            <p:nvPr/>
          </p:nvSpPr>
          <p:spPr>
            <a:xfrm>
              <a:off x="9592435" y="4454743"/>
              <a:ext cx="2323713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P.K., K.R., Westminster 2015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7D5E9AB1-2031-433C-9E71-367AAE9DED55}"/>
              </a:ext>
            </a:extLst>
          </p:cNvPr>
          <p:cNvGrpSpPr/>
          <p:nvPr/>
        </p:nvGrpSpPr>
        <p:grpSpPr>
          <a:xfrm>
            <a:off x="143508" y="2167602"/>
            <a:ext cx="8856984" cy="1283838"/>
            <a:chOff x="191344" y="2077258"/>
            <a:chExt cx="11809312" cy="1639774"/>
          </a:xfrm>
        </p:grpSpPr>
        <p:sp>
          <p:nvSpPr>
            <p:cNvPr id="7" name="Content Placeholder 7"/>
            <p:cNvSpPr txBox="1">
              <a:spLocks/>
            </p:cNvSpPr>
            <p:nvPr/>
          </p:nvSpPr>
          <p:spPr bwMode="auto">
            <a:xfrm>
              <a:off x="191344" y="2077258"/>
              <a:ext cx="11809312" cy="163977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bg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bg1"/>
                  </a:solidFill>
                  <a:latin typeface="Calibri" pitchFamily="34" charset="0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Calibri" pitchFamily="34" charset="0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bg1"/>
                  </a:solidFill>
                  <a:latin typeface="Calibri" pitchFamily="34" charset="0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  <a:cs typeface="+mn-cs"/>
                </a:defRPr>
              </a:lvl9pPr>
            </a:lstStyle>
            <a:p>
              <a:pPr>
                <a:buClr>
                  <a:schemeClr val="bg1"/>
                </a:buClr>
              </a:pPr>
              <a:r>
                <a:rPr lang="it-IT" sz="1800" b="1" dirty="0">
                  <a:solidFill>
                    <a:srgbClr val="2681B4"/>
                  </a:solidFill>
                  <a:latin typeface="Arial Narrow" pitchFamily="34" charset="0"/>
                </a:rPr>
                <a:t>Contaminazione </a:t>
              </a:r>
              <a:r>
                <a:rPr lang="it-IT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dell’ambiente nei bagni </a:t>
              </a:r>
              <a:r>
                <a:rPr lang="it-IT" sz="1800" b="1" dirty="0">
                  <a:solidFill>
                    <a:srgbClr val="2681B4"/>
                  </a:solidFill>
                  <a:latin typeface="Arial Narrow" pitchFamily="34" charset="0"/>
                </a:rPr>
                <a:t>(aerosolizzazione) dopo l’asciugatura delle mani:</a:t>
              </a:r>
              <a:br>
                <a:rPr lang="it-IT" sz="1800" b="1" dirty="0">
                  <a:solidFill>
                    <a:srgbClr val="2681B4"/>
                  </a:solidFill>
                  <a:latin typeface="Arial Narrow" pitchFamily="34" charset="0"/>
                </a:rPr>
              </a:br>
              <a:r>
                <a:rPr lang="it-IT" sz="1800" b="1" dirty="0">
                  <a:solidFill>
                    <a:srgbClr val="0070C0"/>
                  </a:solidFill>
                </a:rPr>
                <a:t>   </a:t>
              </a:r>
              <a:r>
                <a:rPr lang="it-IT" sz="1800" b="1" dirty="0">
                  <a:solidFill>
                    <a:srgbClr val="FF0000"/>
                  </a:solidFill>
                </a:rPr>
                <a:t>Asciugatori a getto d’aria: 71 CFU, </a:t>
              </a:r>
              <a:r>
                <a:rPr lang="it-IT" sz="1800" b="1" dirty="0"/>
                <a:t> </a:t>
              </a:r>
              <a:br>
                <a:rPr lang="it-IT" sz="1800" b="1" dirty="0"/>
              </a:br>
              <a:r>
                <a:rPr lang="it-IT" sz="1800" b="1" dirty="0"/>
                <a:t>   </a:t>
              </a:r>
              <a:r>
                <a:rPr lang="it-IT" sz="18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Asciugatori ad aria calda : 16 CFU, </a:t>
              </a:r>
              <a:br>
                <a:rPr lang="it-IT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it-IT" sz="1800" b="1" dirty="0">
                  <a:solidFill>
                    <a:srgbClr val="00763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Asciugamani di carta:           3 CFU  </a:t>
              </a:r>
              <a:br>
                <a:rPr lang="it-IT" sz="1800" b="1" dirty="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it-IT" sz="1800" b="1" dirty="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it-IT" sz="1275" dirty="0">
                  <a:hlinkClick r:id="rId4"/>
                </a:rPr>
                <a:t>https://europeantissue.com/it/hygiene/studies/studio-sul-potenziale-di-contaminazione-dellambiente-2014/</a:t>
              </a:r>
              <a:endParaRPr lang="it-IT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C189CF83-048F-41EC-8B9D-93AFBEBFBEAF}"/>
                </a:ext>
              </a:extLst>
            </p:cNvPr>
            <p:cNvSpPr txBox="1"/>
            <p:nvPr/>
          </p:nvSpPr>
          <p:spPr>
            <a:xfrm>
              <a:off x="9592435" y="2635244"/>
              <a:ext cx="2283104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E.B., P.P., M.W., Leeds 2014</a:t>
              </a:r>
            </a:p>
          </p:txBody>
        </p:sp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9EFE2658-EFE0-4843-943F-377DA8166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370" y="72263"/>
            <a:ext cx="656121" cy="6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6AB5F82-E7F6-B66A-B182-EE42ACD74E5C}"/>
              </a:ext>
            </a:extLst>
          </p:cNvPr>
          <p:cNvSpPr/>
          <p:nvPr/>
        </p:nvSpPr>
        <p:spPr>
          <a:xfrm>
            <a:off x="0" y="6497430"/>
            <a:ext cx="9144000" cy="357188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009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29DA8E91-3EF2-4939-9D83-F92DDF29B958}"/>
              </a:ext>
            </a:extLst>
          </p:cNvPr>
          <p:cNvSpPr/>
          <p:nvPr/>
        </p:nvSpPr>
        <p:spPr>
          <a:xfrm>
            <a:off x="284007" y="3654408"/>
            <a:ext cx="4005809" cy="2654912"/>
          </a:xfrm>
          <a:prstGeom prst="roundRect">
            <a:avLst>
              <a:gd name="adj" fmla="val 9100"/>
            </a:avLst>
          </a:prstGeom>
          <a:pattFill prst="pct80">
            <a:fgClr>
              <a:srgbClr val="396499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F6EE0689-E75D-45CB-801E-46FAAAA2F30D}"/>
              </a:ext>
            </a:extLst>
          </p:cNvPr>
          <p:cNvSpPr/>
          <p:nvPr/>
        </p:nvSpPr>
        <p:spPr>
          <a:xfrm>
            <a:off x="4666836" y="980728"/>
            <a:ext cx="4225644" cy="2581582"/>
          </a:xfrm>
          <a:prstGeom prst="roundRect">
            <a:avLst>
              <a:gd name="adj" fmla="val 9100"/>
            </a:avLst>
          </a:prstGeom>
          <a:pattFill prst="pct80">
            <a:fgClr>
              <a:srgbClr val="396499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03F2A4B-8EDA-4317-93AD-12BC92861D9C}"/>
              </a:ext>
            </a:extLst>
          </p:cNvPr>
          <p:cNvSpPr/>
          <p:nvPr/>
        </p:nvSpPr>
        <p:spPr>
          <a:xfrm>
            <a:off x="316315" y="980728"/>
            <a:ext cx="3973501" cy="2556554"/>
          </a:xfrm>
          <a:prstGeom prst="roundRect">
            <a:avLst>
              <a:gd name="adj" fmla="val 9100"/>
            </a:avLst>
          </a:prstGeom>
          <a:pattFill prst="pct80">
            <a:fgClr>
              <a:srgbClr val="396499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0850" r="4486" b="9020"/>
          <a:stretch/>
        </p:blipFill>
        <p:spPr bwMode="auto">
          <a:xfrm>
            <a:off x="4807343" y="1146620"/>
            <a:ext cx="3973501" cy="233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t="13595" r="14779" b="5359"/>
          <a:stretch/>
        </p:blipFill>
        <p:spPr bwMode="auto">
          <a:xfrm>
            <a:off x="452592" y="1146620"/>
            <a:ext cx="3687361" cy="231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A60C6392-4AFF-4A7E-BE20-CBD7CD220AA0}"/>
              </a:ext>
            </a:extLst>
          </p:cNvPr>
          <p:cNvSpPr/>
          <p:nvPr/>
        </p:nvSpPr>
        <p:spPr>
          <a:xfrm>
            <a:off x="0" y="0"/>
            <a:ext cx="9144000" cy="734412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D632938-2137-4D8B-B8B1-42A95CCEE9E8}"/>
              </a:ext>
            </a:extLst>
          </p:cNvPr>
          <p:cNvSpPr/>
          <p:nvPr/>
        </p:nvSpPr>
        <p:spPr>
          <a:xfrm>
            <a:off x="-13899" y="6535796"/>
            <a:ext cx="9144000" cy="357188"/>
          </a:xfrm>
          <a:prstGeom prst="rect">
            <a:avLst/>
          </a:prstGeom>
          <a:solidFill>
            <a:srgbClr val="CF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A97A02C-45FB-44F3-A084-F38CC253C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87" y="6562029"/>
            <a:ext cx="1641418" cy="25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FD27171B-F8EF-4C8B-A65E-1EDF21D4C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5362" y="87362"/>
            <a:ext cx="884267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  <a:ea typeface="+mj-ea"/>
                <a:cs typeface="+mj-cs"/>
              </a:rPr>
              <a:t>I risultati dei precedenti studi di laboratorio sono stati peer reviewed</a:t>
            </a:r>
            <a:br>
              <a:rPr lang="it-IT" sz="2000" b="1" dirty="0">
                <a:solidFill>
                  <a:srgbClr val="2681B4"/>
                </a:solidFill>
                <a:latin typeface="Arial Narrow" pitchFamily="34" charset="0"/>
                <a:ea typeface="+mj-ea"/>
                <a:cs typeface="+mj-cs"/>
              </a:rPr>
            </a:br>
            <a:r>
              <a:rPr lang="it-IT" sz="2000" b="1" dirty="0">
                <a:solidFill>
                  <a:srgbClr val="2681B4"/>
                </a:solidFill>
                <a:latin typeface="Arial Narrow" pitchFamily="34" charset="0"/>
                <a:ea typeface="+mj-ea"/>
                <a:cs typeface="+mj-cs"/>
              </a:rPr>
              <a:t>e sono  pubblicati sulle principali riviste scientifiche che si occupano di infezioni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8D40235-E4AC-4A00-9B5F-0FB4E346398C}"/>
              </a:ext>
            </a:extLst>
          </p:cNvPr>
          <p:cNvSpPr/>
          <p:nvPr/>
        </p:nvSpPr>
        <p:spPr>
          <a:xfrm>
            <a:off x="4286368" y="3742582"/>
            <a:ext cx="4825852" cy="2478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1500" b="1" dirty="0">
                <a:solidFill>
                  <a:srgbClr val="2681B4"/>
                </a:solidFill>
                <a:latin typeface="Arial Narrow" pitchFamily="34" charset="0"/>
              </a:rPr>
              <a:t>  Questi fondamentali studi di laboratorio, svolti in particolare </a:t>
            </a:r>
            <a:br>
              <a:rPr lang="it-IT" sz="1500" b="1" dirty="0">
                <a:solidFill>
                  <a:srgbClr val="2681B4"/>
                </a:solidFill>
                <a:latin typeface="Arial Narrow" pitchFamily="34" charset="0"/>
              </a:rPr>
            </a:br>
            <a:r>
              <a:rPr lang="it-IT" sz="1500" b="1" dirty="0">
                <a:solidFill>
                  <a:srgbClr val="2681B4"/>
                </a:solidFill>
                <a:latin typeface="Arial Narrow" pitchFamily="34" charset="0"/>
              </a:rPr>
              <a:t>  nelle Università di Leeds e di Westminster possono essere </a:t>
            </a:r>
            <a:br>
              <a:rPr lang="it-IT" sz="1500" b="1" dirty="0">
                <a:solidFill>
                  <a:srgbClr val="2681B4"/>
                </a:solidFill>
                <a:latin typeface="Arial Narrow" pitchFamily="34" charset="0"/>
              </a:rPr>
            </a:br>
            <a:r>
              <a:rPr lang="it-IT" sz="1500" b="1" dirty="0">
                <a:solidFill>
                  <a:srgbClr val="2681B4"/>
                </a:solidFill>
                <a:latin typeface="Arial Narrow" pitchFamily="34" charset="0"/>
              </a:rPr>
              <a:t>  consultati nelle pagine del sito: «europeantissue.com»:</a:t>
            </a:r>
          </a:p>
          <a:p>
            <a:pPr>
              <a:lnSpc>
                <a:spcPct val="80000"/>
              </a:lnSpc>
            </a:pPr>
            <a:br>
              <a:rPr lang="it-IT" sz="825" b="1" dirty="0">
                <a:solidFill>
                  <a:srgbClr val="2681B4"/>
                </a:solidFill>
                <a:latin typeface="Arial Narrow" pitchFamily="34" charset="0"/>
              </a:rPr>
            </a:br>
            <a:endParaRPr lang="it-IT" sz="100" b="1" dirty="0">
              <a:solidFill>
                <a:srgbClr val="2681B4"/>
              </a:solidFill>
              <a:latin typeface="Arial Narrow" pitchFamily="34" charset="0"/>
            </a:endParaRPr>
          </a:p>
          <a:p>
            <a:pPr marL="214313" indent="-2143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dirty="0">
                <a:hlinkClick r:id="rId5"/>
              </a:rPr>
              <a:t>https://europeantissue.com/hygiene/studies/comparison-of</a:t>
            </a:r>
            <a:br>
              <a:rPr lang="it-IT" dirty="0">
                <a:hlinkClick r:id="rId5"/>
              </a:rPr>
            </a:br>
            <a:r>
              <a:rPr lang="it-IT" dirty="0">
                <a:hlinkClick r:id="rId5"/>
              </a:rPr>
              <a:t>-</a:t>
            </a:r>
            <a:r>
              <a:rPr lang="it-IT" dirty="0" err="1">
                <a:hlinkClick r:id="rId5"/>
              </a:rPr>
              <a:t>different</a:t>
            </a:r>
            <a:r>
              <a:rPr lang="it-IT" dirty="0">
                <a:hlinkClick r:id="rId5"/>
              </a:rPr>
              <a:t>-hand-drying-methods/</a:t>
            </a:r>
            <a:br>
              <a:rPr lang="it-IT" dirty="0"/>
            </a:br>
            <a:endParaRPr lang="it-IT" sz="525" dirty="0"/>
          </a:p>
          <a:p>
            <a:pPr marL="214313" indent="-2143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dirty="0">
                <a:hlinkClick r:id="rId6"/>
              </a:rPr>
              <a:t>https://europeantissue.com/hygiene/studies/potentialcontaminationenvironment2014/</a:t>
            </a:r>
            <a:br>
              <a:rPr lang="it-IT" sz="788" dirty="0"/>
            </a:br>
            <a:endParaRPr lang="it-IT" sz="788" dirty="0"/>
          </a:p>
          <a:p>
            <a:pPr marL="214313" indent="-2143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dirty="0">
                <a:hlinkClick r:id="rId7"/>
              </a:rPr>
              <a:t>https://europeantissue.com/hygiene/studies/hand-dryingsingleuse-towels/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75D5452-942E-4B14-B4C1-1EE0721EEB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932" y="3773296"/>
            <a:ext cx="3697021" cy="2350292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521550" y="2035447"/>
            <a:ext cx="3240360" cy="5040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2">
            <a:extLst>
              <a:ext uri="{FF2B5EF4-FFF2-40B4-BE49-F238E27FC236}">
                <a16:creationId xmlns:a16="http://schemas.microsoft.com/office/drawing/2014/main" id="{B0880FA9-1D67-9E17-F330-3F470982BFF3}"/>
              </a:ext>
            </a:extLst>
          </p:cNvPr>
          <p:cNvSpPr/>
          <p:nvPr/>
        </p:nvSpPr>
        <p:spPr>
          <a:xfrm>
            <a:off x="4813424" y="2187846"/>
            <a:ext cx="3809025" cy="7370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2">
            <a:extLst>
              <a:ext uri="{FF2B5EF4-FFF2-40B4-BE49-F238E27FC236}">
                <a16:creationId xmlns:a16="http://schemas.microsoft.com/office/drawing/2014/main" id="{E768C550-8FF0-D48E-A657-DF189794F947}"/>
              </a:ext>
            </a:extLst>
          </p:cNvPr>
          <p:cNvSpPr/>
          <p:nvPr/>
        </p:nvSpPr>
        <p:spPr>
          <a:xfrm>
            <a:off x="377285" y="4191415"/>
            <a:ext cx="3690660" cy="5040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8372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11344</TotalTime>
  <Words>6167</Words>
  <Application>Microsoft Office PowerPoint</Application>
  <PresentationFormat>Presentazione su schermo (4:3)</PresentationFormat>
  <Paragraphs>571</Paragraphs>
  <Slides>43</Slides>
  <Notes>34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55" baseType="lpstr">
      <vt:lpstr>Antic Slab</vt:lpstr>
      <vt:lpstr>Arial</vt:lpstr>
      <vt:lpstr>Arial Narrow</vt:lpstr>
      <vt:lpstr>Arial Rounded MT Bold</vt:lpstr>
      <vt:lpstr>Calibri</vt:lpstr>
      <vt:lpstr>Franklin Gothic Medium</vt:lpstr>
      <vt:lpstr>Oswald</vt:lpstr>
      <vt:lpstr>PT Sans</vt:lpstr>
      <vt:lpstr>PTSansRegular</vt:lpstr>
      <vt:lpstr>Times New Roman</vt:lpstr>
      <vt:lpstr>Trebuchet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LETY</dc:creator>
  <cp:lastModifiedBy>Roberto Berardi</cp:lastModifiedBy>
  <cp:revision>385</cp:revision>
  <dcterms:created xsi:type="dcterms:W3CDTF">2010-04-09T08:41:00Z</dcterms:created>
  <dcterms:modified xsi:type="dcterms:W3CDTF">2023-01-18T14:27:26Z</dcterms:modified>
</cp:coreProperties>
</file>